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68" r:id="rId16"/>
    <p:sldId id="269" r:id="rId17"/>
    <p:sldId id="270" r:id="rId18"/>
    <p:sldId id="273" r:id="rId19"/>
    <p:sldId id="274" r:id="rId20"/>
    <p:sldId id="275" r:id="rId21"/>
    <p:sldId id="280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2" r:id="rId45"/>
    <p:sldId id="304" r:id="rId4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毕业实训进展汇报</a:t>
            </a:r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1752919 </a:t>
            </a:r>
            <a:r>
              <a:rPr lang="zh-CN" altLang="en-US"/>
              <a:t>祁好雨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Scheduler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component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kubernetes</a:t>
            </a:r>
            <a:r>
              <a:rPr lang="zh-CN" altLang="en-US"/>
              <a:t>：</a:t>
            </a:r>
            <a:r>
              <a:rPr lang="en-US" altLang="zh-CN"/>
              <a:t>control plane+worker nodes</a:t>
            </a:r>
            <a:endParaRPr lang="en-US" altLang="zh-CN"/>
          </a:p>
          <a:p>
            <a:pPr lvl="2"/>
            <a:r>
              <a:rPr lang="en-US" altLang="zh-CN"/>
              <a:t>control plane</a:t>
            </a:r>
            <a:r>
              <a:rPr lang="zh-CN" altLang="en-US"/>
              <a:t>：</a:t>
            </a:r>
            <a:r>
              <a:rPr lang="en-US" altLang="zh-CN"/>
              <a:t>1. API server 2. scheduler 3. controller manager 4. etcd</a:t>
            </a:r>
            <a:r>
              <a:rPr lang="zh-CN" altLang="en-US"/>
              <a:t>分布式数据库</a:t>
            </a:r>
            <a:r>
              <a:rPr lang="en-US" altLang="zh-CN"/>
              <a:t>(RAFT</a:t>
            </a:r>
            <a:r>
              <a:rPr lang="zh-CN" altLang="en-US"/>
              <a:t>协议</a:t>
            </a:r>
            <a:r>
              <a:rPr lang="en-US" altLang="zh-CN"/>
              <a:t>)</a:t>
            </a:r>
            <a:endParaRPr lang="en-US" altLang="zh-CN"/>
          </a:p>
          <a:p>
            <a:pPr lvl="0"/>
            <a:r>
              <a:rPr lang="en-US" altLang="zh-CN"/>
              <a:t>function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分配新建的</a:t>
            </a:r>
            <a:r>
              <a:rPr lang="en-US" altLang="zh-CN"/>
              <a:t>Pod</a:t>
            </a:r>
            <a:r>
              <a:rPr lang="zh-CN" altLang="en-US"/>
              <a:t>到</a:t>
            </a:r>
            <a:r>
              <a:rPr lang="en-US" altLang="zh-CN"/>
              <a:t>Node</a:t>
            </a:r>
            <a:endParaRPr lang="en-US" altLang="zh-CN"/>
          </a:p>
          <a:p>
            <a:pPr lvl="1"/>
            <a:r>
              <a:rPr lang="en-US" altLang="zh-CN"/>
              <a:t>Reschedule Pod(maximize utilization)</a:t>
            </a:r>
            <a:endParaRPr lang="en-US" altLang="zh-CN"/>
          </a:p>
          <a:p>
            <a:pPr lvl="1"/>
            <a:r>
              <a:rPr lang="zh-CN" altLang="en-US"/>
              <a:t>通过</a:t>
            </a:r>
            <a:r>
              <a:rPr lang="en-US" altLang="zh-CN"/>
              <a:t>API server</a:t>
            </a:r>
            <a:r>
              <a:rPr lang="zh-CN" altLang="en-US"/>
              <a:t>更新状态</a:t>
            </a:r>
            <a:r>
              <a:rPr lang="en-US" altLang="zh-CN"/>
              <a:t>(kubelet handle updates)</a:t>
            </a:r>
            <a:endParaRPr lang="en-US" altLang="zh-CN"/>
          </a:p>
          <a:p>
            <a:pPr lvl="0"/>
            <a:r>
              <a:rPr lang="zh-CN" altLang="en-US"/>
              <a:t>算法：</a:t>
            </a:r>
            <a:endParaRPr lang="zh-CN" altLang="en-US"/>
          </a:p>
          <a:p>
            <a:pPr lvl="1"/>
            <a:r>
              <a:rPr lang="en-US" altLang="zh-CN"/>
              <a:t>default scheduler lies between </a:t>
            </a:r>
            <a:r>
              <a:rPr lang="en-US" altLang="zh-CN">
                <a:solidFill>
                  <a:srgbClr val="FF0000"/>
                </a:solidFill>
              </a:rPr>
              <a:t>ML</a:t>
            </a:r>
            <a:r>
              <a:rPr lang="en-US" altLang="zh-CN"/>
              <a:t> and simply </a:t>
            </a:r>
            <a:r>
              <a:rPr lang="en-US" altLang="zh-CN">
                <a:solidFill>
                  <a:srgbClr val="FF0000"/>
                </a:solidFill>
              </a:rPr>
              <a:t>placement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Scheduler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default </a:t>
            </a:r>
            <a:r>
              <a:rPr lang="zh-CN" altLang="en-US"/>
              <a:t>算法：</a:t>
            </a:r>
            <a:endParaRPr lang="zh-CN" altLang="en-US"/>
          </a:p>
          <a:p>
            <a:pPr lvl="1"/>
            <a:r>
              <a:rPr lang="zh-CN" altLang="en-US"/>
              <a:t>过滤</a:t>
            </a:r>
            <a:r>
              <a:rPr lang="en-US" altLang="zh-CN"/>
              <a:t>acceptable nodes *</a:t>
            </a:r>
            <a:endParaRPr lang="en-US" altLang="zh-CN"/>
          </a:p>
          <a:p>
            <a:pPr lvl="1"/>
            <a:r>
              <a:rPr lang="zh-CN" altLang="en-US"/>
              <a:t>打优先级，按照优先级筛选</a:t>
            </a:r>
            <a:r>
              <a:rPr lang="en-US" altLang="zh-CN"/>
              <a:t>node</a:t>
            </a:r>
            <a:endParaRPr lang="en-US" altLang="zh-CN"/>
          </a:p>
          <a:p>
            <a:pPr lvl="1"/>
            <a:r>
              <a:rPr lang="zh-CN" altLang="en-US"/>
              <a:t>同优先级</a:t>
            </a:r>
            <a:r>
              <a:rPr lang="en-US" altLang="zh-CN"/>
              <a:t>node</a:t>
            </a:r>
            <a:r>
              <a:rPr lang="zh-CN" altLang="en-US"/>
              <a:t>用</a:t>
            </a:r>
            <a:r>
              <a:rPr lang="en-US" altLang="zh-CN"/>
              <a:t>round robin</a:t>
            </a:r>
            <a:endParaRPr lang="en-US" altLang="zh-CN"/>
          </a:p>
          <a:p>
            <a:pPr lvl="0"/>
            <a:r>
              <a:rPr lang="en-US" altLang="zh-CN"/>
              <a:t>acceptable nodes</a:t>
            </a:r>
            <a:endParaRPr lang="en-US" altLang="zh-CN"/>
          </a:p>
          <a:p>
            <a:pPr lvl="0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6590" y="3551555"/>
            <a:ext cx="4421505" cy="27108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Scheduler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更换算法的方式</a:t>
            </a:r>
            <a:endParaRPr lang="zh-CN" altLang="en-US"/>
          </a:p>
          <a:p>
            <a:pPr lvl="1"/>
            <a:r>
              <a:rPr lang="en-US" altLang="zh-CN"/>
              <a:t>default scheduler </a:t>
            </a:r>
            <a:r>
              <a:rPr lang="zh-CN" altLang="en-US"/>
              <a:t>用</a:t>
            </a:r>
            <a:r>
              <a:rPr lang="en-US" altLang="zh-CN"/>
              <a:t>specialized configuration</a:t>
            </a:r>
            <a:endParaRPr lang="en-US" altLang="zh-CN"/>
          </a:p>
          <a:p>
            <a:pPr lvl="1"/>
            <a:r>
              <a:rPr lang="zh-CN" altLang="en-US"/>
              <a:t>不部署</a:t>
            </a:r>
            <a:r>
              <a:rPr lang="en-US" altLang="zh-CN"/>
              <a:t>scheduler</a:t>
            </a:r>
            <a:r>
              <a:rPr lang="zh-CN" altLang="en-US"/>
              <a:t>，</a:t>
            </a:r>
            <a:r>
              <a:rPr lang="en-US" altLang="zh-CN"/>
              <a:t>deploy an application to watch</a:t>
            </a:r>
            <a:endParaRPr lang="en-US" altLang="zh-CN"/>
          </a:p>
          <a:p>
            <a:pPr lvl="1"/>
            <a:r>
              <a:rPr lang="en-US" altLang="zh-CN"/>
              <a:t>multiple schedulers</a:t>
            </a:r>
            <a:r>
              <a:rPr lang="zh-CN" altLang="en-US"/>
              <a:t>，</a:t>
            </a:r>
            <a:r>
              <a:rPr lang="en-US" altLang="zh-CN"/>
              <a:t>specified chosen scheduler name in pods configuration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Managing 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requests</a:t>
            </a:r>
            <a:endParaRPr lang="en-US" altLang="zh-CN"/>
          </a:p>
          <a:p>
            <a:pPr lvl="1"/>
            <a:r>
              <a:rPr lang="en-US" altLang="zh-CN" sz="2400"/>
              <a:t>CPU </a:t>
            </a:r>
            <a:endParaRPr lang="en-US" altLang="zh-CN" sz="2400"/>
          </a:p>
          <a:p>
            <a:pPr lvl="2"/>
            <a:r>
              <a:rPr lang="en-US" altLang="zh-CN" sz="2000"/>
              <a:t>200m(200millicore 20%CPU core)</a:t>
            </a:r>
            <a:endParaRPr lang="en-US" altLang="zh-CN" sz="2000"/>
          </a:p>
          <a:p>
            <a:pPr lvl="2"/>
            <a:r>
              <a:rPr lang="zh-CN" altLang="en-US" sz="1800"/>
              <a:t>表示至少需要</a:t>
            </a:r>
            <a:r>
              <a:rPr lang="en-US" altLang="zh-CN" sz="1800"/>
              <a:t>20%CPU core</a:t>
            </a:r>
            <a:endParaRPr lang="en-US" altLang="zh-CN" sz="1800"/>
          </a:p>
          <a:p>
            <a:pPr lvl="2"/>
            <a:r>
              <a:rPr lang="zh-CN" altLang="en-US" sz="1800"/>
              <a:t>如果没有说明</a:t>
            </a:r>
            <a:r>
              <a:rPr lang="en-US" altLang="zh-CN" sz="1800"/>
              <a:t>CPU request</a:t>
            </a:r>
            <a:r>
              <a:rPr lang="zh-CN" altLang="en-US" sz="1800"/>
              <a:t>，</a:t>
            </a:r>
            <a:r>
              <a:rPr lang="en-US" altLang="zh-CN" sz="1800"/>
              <a:t>pod</a:t>
            </a:r>
            <a:r>
              <a:rPr lang="zh-CN" altLang="en-US" sz="1800"/>
              <a:t>在一个负载很多的</a:t>
            </a:r>
            <a:r>
              <a:rPr lang="en-US" altLang="zh-CN" sz="1800"/>
              <a:t>node</a:t>
            </a:r>
            <a:r>
              <a:rPr lang="zh-CN" altLang="en-US" sz="1800"/>
              <a:t>上面甚至可能长期分不到</a:t>
            </a:r>
            <a:r>
              <a:rPr lang="en-US" altLang="zh-CN" sz="1800"/>
              <a:t>cpu</a:t>
            </a:r>
            <a:r>
              <a:rPr lang="zh-CN" altLang="en-US" sz="1800"/>
              <a:t>资源</a:t>
            </a:r>
            <a:endParaRPr lang="en-US" altLang="zh-CN" sz="1800"/>
          </a:p>
          <a:p>
            <a:pPr lvl="1"/>
            <a:r>
              <a:rPr lang="en-US" altLang="zh-CN" sz="2400"/>
              <a:t>MEM</a:t>
            </a:r>
            <a:endParaRPr lang="en-US" altLang="zh-CN" sz="2400"/>
          </a:p>
          <a:p>
            <a:pPr lvl="2"/>
            <a:r>
              <a:rPr lang="en-US" altLang="zh-CN" sz="2000"/>
              <a:t>10Mi</a:t>
            </a:r>
            <a:endParaRPr lang="en-US" altLang="zh-CN" sz="2000"/>
          </a:p>
          <a:p>
            <a:pPr lvl="2"/>
            <a:r>
              <a:rPr lang="zh-CN" altLang="en-US" sz="2000"/>
              <a:t>表示最多分配</a:t>
            </a:r>
            <a:r>
              <a:rPr lang="en-US" altLang="zh-CN" sz="2000"/>
              <a:t>10Mi</a:t>
            </a:r>
            <a:r>
              <a:rPr lang="zh-CN" altLang="en-US" sz="2000"/>
              <a:t>的内存</a:t>
            </a:r>
            <a:endParaRPr lang="en-US" altLang="zh-CN"/>
          </a:p>
          <a:p>
            <a:r>
              <a:rPr lang="en-US" altLang="zh-CN"/>
              <a:t>limits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Managing 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requests</a:t>
            </a:r>
            <a:r>
              <a:rPr lang="zh-CN" altLang="en-US"/>
              <a:t>影响</a:t>
            </a:r>
            <a:r>
              <a:rPr lang="en-US" altLang="zh-CN"/>
              <a:t>scheduling</a:t>
            </a:r>
            <a:endParaRPr lang="en-US" altLang="zh-CN"/>
          </a:p>
          <a:p>
            <a:pPr lvl="1"/>
            <a:r>
              <a:rPr lang="en-US" altLang="zh-CN" sz="2400"/>
              <a:t>scheduler</a:t>
            </a:r>
            <a:r>
              <a:rPr lang="zh-CN" altLang="en-US" sz="2400"/>
              <a:t>计算</a:t>
            </a:r>
            <a:r>
              <a:rPr lang="en-US" altLang="zh-CN" sz="2400"/>
              <a:t>acceptable nodes</a:t>
            </a:r>
            <a:endParaRPr lang="en-US" altLang="zh-CN" sz="2400"/>
          </a:p>
          <a:p>
            <a:pPr marL="457200" lvl="1" indent="0">
              <a:buNone/>
            </a:pPr>
            <a:r>
              <a:rPr lang="zh-CN" altLang="en-US" sz="2400"/>
              <a:t>的时候使用</a:t>
            </a:r>
            <a:r>
              <a:rPr lang="en-US" altLang="zh-CN" sz="2400"/>
              <a:t>pods</a:t>
            </a:r>
            <a:r>
              <a:rPr lang="zh-CN" altLang="en-US" sz="2400"/>
              <a:t>的</a:t>
            </a:r>
            <a:r>
              <a:rPr lang="en-US" altLang="zh-CN" sz="2400"/>
              <a:t>request</a:t>
            </a:r>
            <a:r>
              <a:rPr lang="zh-CN" altLang="en-US" sz="2400"/>
              <a:t>资源计算，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/>
              <a:t>而不是当前使用的资源</a:t>
            </a:r>
            <a:r>
              <a:rPr lang="zh-CN" altLang="en-US" sz="1600"/>
              <a:t>（</a:t>
            </a:r>
            <a:r>
              <a:rPr lang="zh-CN" altLang="en-US" sz="800"/>
              <a:t>即使当前使用的远远小于</a:t>
            </a:r>
            <a:r>
              <a:rPr lang="en-US" altLang="zh-CN" sz="800"/>
              <a:t>request</a:t>
            </a:r>
            <a:r>
              <a:rPr lang="zh-CN" altLang="en-US" sz="1600"/>
              <a:t>）</a:t>
            </a:r>
            <a:endParaRPr lang="en-US" altLang="zh-CN"/>
          </a:p>
          <a:p>
            <a:pPr lvl="1"/>
            <a:r>
              <a:rPr lang="en-US" altLang="zh-CN"/>
              <a:t>scheduler</a:t>
            </a:r>
            <a:r>
              <a:rPr lang="zh-CN" altLang="en-US"/>
              <a:t>用来计算</a:t>
            </a:r>
            <a:r>
              <a:rPr lang="en-US" altLang="zh-CN"/>
              <a:t>node priority</a:t>
            </a:r>
            <a:r>
              <a:rPr lang="zh-CN" altLang="en-US"/>
              <a:t>的函数需要用</a:t>
            </a:r>
            <a:r>
              <a:rPr lang="en-US" altLang="zh-CN"/>
              <a:t>requests</a:t>
            </a:r>
            <a:endParaRPr lang="en-US" altLang="zh-CN"/>
          </a:p>
          <a:p>
            <a:pPr lvl="2"/>
            <a:r>
              <a:rPr lang="en-US" altLang="zh-CN"/>
              <a:t>LeastRequestedPriority</a:t>
            </a:r>
            <a:r>
              <a:rPr lang="zh-CN" altLang="en-US"/>
              <a:t>：更喜欢当前</a:t>
            </a:r>
            <a:r>
              <a:rPr lang="en-US" altLang="zh-CN"/>
              <a:t>pods</a:t>
            </a:r>
            <a:r>
              <a:rPr lang="zh-CN" altLang="en-US"/>
              <a:t>需求少，可分配多的</a:t>
            </a:r>
            <a:r>
              <a:rPr lang="en-US" altLang="zh-CN"/>
              <a:t>node</a:t>
            </a:r>
            <a:endParaRPr lang="en-US" altLang="zh-CN"/>
          </a:p>
          <a:p>
            <a:pPr lvl="3"/>
            <a:r>
              <a:rPr lang="zh-CN" altLang="en-US" sz="1800"/>
              <a:t>适用于大多数情况，需要高性能</a:t>
            </a:r>
            <a:endParaRPr lang="en-US" altLang="zh-CN"/>
          </a:p>
          <a:p>
            <a:pPr lvl="2"/>
            <a:r>
              <a:rPr lang="en-US" altLang="zh-CN"/>
              <a:t>MostRequestedPriority</a:t>
            </a:r>
            <a:r>
              <a:rPr lang="zh-CN" altLang="en-US"/>
              <a:t>：更喜欢当前</a:t>
            </a:r>
            <a:r>
              <a:rPr lang="en-US" altLang="zh-CN"/>
              <a:t>pods</a:t>
            </a:r>
            <a:r>
              <a:rPr lang="zh-CN" altLang="en-US"/>
              <a:t>需求多，可分配少的</a:t>
            </a:r>
            <a:r>
              <a:rPr lang="en-US" altLang="zh-CN"/>
              <a:t>node</a:t>
            </a:r>
            <a:endParaRPr lang="en-US" altLang="zh-CN"/>
          </a:p>
          <a:p>
            <a:pPr lvl="3"/>
            <a:r>
              <a:rPr lang="zh-CN" altLang="en-US"/>
              <a:t>适用于集群部署在云上，需要节省成本，</a:t>
            </a:r>
            <a:r>
              <a:rPr lang="en-US" altLang="zh-CN"/>
              <a:t>making pods tightly packed</a:t>
            </a:r>
            <a:endParaRPr lang="en-US" altLang="zh-CN"/>
          </a:p>
          <a:p>
            <a:pPr marL="1371600" lvl="3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2365" y="365125"/>
            <a:ext cx="5766435" cy="31451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Managing 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查看</a:t>
            </a:r>
            <a:r>
              <a:rPr lang="en-US" altLang="zh-CN"/>
              <a:t>node</a:t>
            </a:r>
            <a:r>
              <a:rPr lang="zh-CN" altLang="en-US"/>
              <a:t>的状态</a:t>
            </a:r>
            <a:endParaRPr lang="zh-CN" altLang="en-US"/>
          </a:p>
          <a:p>
            <a:pPr lvl="1"/>
            <a:r>
              <a:rPr lang="en-US" altLang="zh-CN" sz="2400"/>
              <a:t>describe nodes &lt;nodeName&gt;</a:t>
            </a:r>
            <a:endParaRPr lang="en-US" altLang="zh-CN" sz="2400"/>
          </a:p>
          <a:p>
            <a:pPr lvl="1"/>
            <a:r>
              <a:rPr lang="en-US" altLang="zh-CN" sz="2400"/>
              <a:t>capacity:</a:t>
            </a:r>
            <a:r>
              <a:rPr lang="zh-CN" altLang="en-US" sz="2400"/>
              <a:t>包含一些系统占用，并不全分给</a:t>
            </a:r>
            <a:r>
              <a:rPr lang="en-US" altLang="zh-CN" sz="2400"/>
              <a:t>pods</a:t>
            </a:r>
            <a:endParaRPr lang="en-US" altLang="zh-CN" sz="2400"/>
          </a:p>
          <a:p>
            <a:pPr lvl="1"/>
            <a:r>
              <a:rPr lang="en-US" altLang="zh-CN" sz="2400"/>
              <a:t>allocatable:scheduler</a:t>
            </a:r>
            <a:r>
              <a:rPr lang="zh-CN" altLang="en-US" sz="2400"/>
              <a:t>需要的信息，根据已分配</a:t>
            </a:r>
            <a:r>
              <a:rPr lang="en-US" altLang="zh-CN" sz="2400"/>
              <a:t>requests</a:t>
            </a:r>
            <a:r>
              <a:rPr lang="zh-CN" altLang="en-US" sz="2400"/>
              <a:t>计算</a:t>
            </a:r>
            <a:endParaRPr lang="zh-CN" altLang="en-US" sz="2400"/>
          </a:p>
          <a:p>
            <a:pPr lvl="1"/>
            <a:r>
              <a:rPr lang="zh-CN" altLang="en-US" sz="2400"/>
              <a:t>一般来说</a:t>
            </a:r>
            <a:r>
              <a:rPr lang="en-US" altLang="zh-CN" sz="2400"/>
              <a:t>node</a:t>
            </a:r>
            <a:r>
              <a:rPr lang="zh-CN" altLang="en-US" sz="2400"/>
              <a:t>并不能被</a:t>
            </a:r>
            <a:r>
              <a:rPr lang="en-US" altLang="zh-CN" sz="2400"/>
              <a:t>application”</a:t>
            </a:r>
            <a:r>
              <a:rPr lang="zh-CN" altLang="en-US" sz="2400"/>
              <a:t>用满</a:t>
            </a:r>
            <a:r>
              <a:rPr lang="en-US" altLang="zh-CN" sz="2400"/>
              <a:t>”,kube-system</a:t>
            </a:r>
            <a:r>
              <a:rPr lang="zh-CN" altLang="en-US" sz="2400"/>
              <a:t>会占用一部分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25" y="171450"/>
            <a:ext cx="5377815" cy="24358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Managing 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CPU requests</a:t>
            </a:r>
            <a:r>
              <a:rPr lang="zh-CN" altLang="en-US"/>
              <a:t>影响</a:t>
            </a:r>
            <a:r>
              <a:rPr lang="en-US" altLang="zh-CN"/>
              <a:t>cpu time sharing</a:t>
            </a:r>
            <a:endParaRPr lang="en-US" altLang="zh-CN"/>
          </a:p>
          <a:p>
            <a:pPr lvl="1"/>
            <a:r>
              <a:rPr lang="en-US" altLang="zh-CN"/>
              <a:t>cpu requests</a:t>
            </a:r>
            <a:r>
              <a:rPr lang="zh-CN" altLang="en-US"/>
              <a:t>不是</a:t>
            </a:r>
            <a:r>
              <a:rPr lang="en-US" altLang="zh-CN"/>
              <a:t>limits</a:t>
            </a:r>
            <a:r>
              <a:rPr lang="zh-CN" altLang="en-US"/>
              <a:t>，也就是说当有更多可用的时候，</a:t>
            </a:r>
            <a:r>
              <a:rPr lang="en-US" altLang="zh-CN"/>
              <a:t>pods</a:t>
            </a:r>
            <a:r>
              <a:rPr lang="zh-CN" altLang="en-US"/>
              <a:t>会使用更多</a:t>
            </a:r>
            <a:r>
              <a:rPr lang="en-US" altLang="zh-CN"/>
              <a:t>cpu</a:t>
            </a:r>
            <a:r>
              <a:rPr lang="zh-CN" altLang="en-US"/>
              <a:t>资源</a:t>
            </a:r>
            <a:endParaRPr lang="zh-CN" altLang="en-US"/>
          </a:p>
          <a:p>
            <a:pPr lvl="1"/>
            <a:r>
              <a:rPr lang="zh-CN" altLang="en-US"/>
              <a:t>但</a:t>
            </a:r>
            <a:r>
              <a:rPr lang="en-US" altLang="zh-CN"/>
              <a:t>cpu requests</a:t>
            </a:r>
            <a:r>
              <a:rPr lang="zh-CN" altLang="en-US"/>
              <a:t>会按比例使用总共的</a:t>
            </a:r>
            <a:r>
              <a:rPr lang="en-US" altLang="zh-CN"/>
              <a:t>cpu</a:t>
            </a:r>
            <a:r>
              <a:rPr lang="zh-CN" altLang="en-US"/>
              <a:t>资源</a:t>
            </a:r>
            <a:endParaRPr lang="zh-CN" altLang="en-US"/>
          </a:p>
          <a:p>
            <a:pPr lvl="1"/>
            <a:r>
              <a:rPr lang="zh-CN" altLang="en-US"/>
              <a:t>当然，当其他进程</a:t>
            </a:r>
            <a:r>
              <a:rPr lang="en-US" altLang="zh-CN"/>
              <a:t>idle</a:t>
            </a:r>
            <a:r>
              <a:rPr lang="zh-CN" altLang="en-US"/>
              <a:t>时，</a:t>
            </a:r>
            <a:r>
              <a:rPr lang="en-US" altLang="zh-CN"/>
              <a:t>running</a:t>
            </a:r>
            <a:r>
              <a:rPr lang="zh-CN" altLang="en-US"/>
              <a:t>的进程可以使用全部的</a:t>
            </a:r>
            <a:r>
              <a:rPr lang="en-US" altLang="zh-CN"/>
              <a:t>cpu</a:t>
            </a:r>
            <a:r>
              <a:rPr lang="zh-CN" altLang="en-US"/>
              <a:t>资源</a:t>
            </a:r>
            <a:endParaRPr lang="zh-CN" altLang="en-US"/>
          </a:p>
          <a:p>
            <a:pPr lvl="0"/>
            <a:endParaRPr lang="zh-CN" altLang="en-US"/>
          </a:p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Managing 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用户可以自定义</a:t>
            </a:r>
            <a:r>
              <a:rPr lang="en-US" altLang="zh-CN"/>
              <a:t>resources</a:t>
            </a:r>
            <a:endParaRPr lang="en-US" altLang="zh-CN"/>
          </a:p>
          <a:p>
            <a:pPr lvl="1"/>
            <a:r>
              <a:rPr lang="zh-CN" altLang="en-US"/>
              <a:t>自定义</a:t>
            </a:r>
            <a:r>
              <a:rPr lang="en-US" altLang="zh-CN"/>
              <a:t>resources</a:t>
            </a:r>
            <a:r>
              <a:rPr lang="zh-CN" altLang="en-US"/>
              <a:t>需要先添加到</a:t>
            </a:r>
            <a:r>
              <a:rPr lang="en-US" altLang="zh-CN"/>
              <a:t>node</a:t>
            </a:r>
            <a:r>
              <a:rPr lang="zh-CN" altLang="en-US"/>
              <a:t>的</a:t>
            </a:r>
            <a:r>
              <a:rPr lang="en-US" altLang="zh-CN"/>
              <a:t>capacity</a:t>
            </a:r>
            <a:r>
              <a:rPr lang="zh-CN" altLang="en-US"/>
              <a:t>一项中</a:t>
            </a:r>
            <a:endParaRPr lang="zh-CN" altLang="en-US"/>
          </a:p>
          <a:p>
            <a:pPr lvl="1"/>
            <a:r>
              <a:rPr lang="en-US" altLang="zh-CN"/>
              <a:t>kubernetes</a:t>
            </a:r>
            <a:r>
              <a:rPr lang="zh-CN" altLang="en-US"/>
              <a:t>会自动将</a:t>
            </a:r>
            <a:r>
              <a:rPr lang="en-US" altLang="zh-CN"/>
              <a:t>capacity</a:t>
            </a:r>
            <a:r>
              <a:rPr lang="zh-CN" altLang="en-US"/>
              <a:t>中的属性复制到</a:t>
            </a:r>
            <a:r>
              <a:rPr lang="en-US" altLang="zh-CN"/>
              <a:t>allocatable</a:t>
            </a:r>
            <a:r>
              <a:rPr lang="zh-CN" altLang="en-US"/>
              <a:t>中</a:t>
            </a:r>
            <a:endParaRPr lang="zh-CN" altLang="en-US"/>
          </a:p>
          <a:p>
            <a:pPr lvl="1"/>
            <a:r>
              <a:rPr lang="zh-CN" altLang="en-US"/>
              <a:t>自定义</a:t>
            </a:r>
            <a:r>
              <a:rPr lang="en-US" altLang="zh-CN"/>
              <a:t>resources</a:t>
            </a:r>
            <a:r>
              <a:rPr lang="zh-CN" altLang="en-US"/>
              <a:t>的量度单位需要是整数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RL-based</a:t>
            </a:r>
            <a:r>
              <a:rPr lang="zh-CN" altLang="en-US"/>
              <a:t>模型特征选取</a:t>
            </a:r>
            <a:r>
              <a:rPr lang="en-US" altLang="zh-CN"/>
              <a:t>requests</a:t>
            </a:r>
            <a:r>
              <a:rPr lang="zh-CN" altLang="en-US"/>
              <a:t>还是实时资源耗费量呢？</a:t>
            </a:r>
            <a:endParaRPr lang="zh-CN" altLang="en-US"/>
          </a:p>
          <a:p>
            <a:r>
              <a:rPr lang="zh-CN" altLang="en-US"/>
              <a:t>如果是实时资源耗费量，如何落地根据实时资源耗费量进行调度的</a:t>
            </a:r>
            <a:r>
              <a:rPr lang="en-US" altLang="zh-CN"/>
              <a:t>scheduler</a:t>
            </a:r>
            <a:r>
              <a:rPr lang="zh-CN" altLang="en-US"/>
              <a:t>？</a:t>
            </a:r>
            <a:endParaRPr lang="zh-CN" altLang="en-US"/>
          </a:p>
          <a:p>
            <a:r>
              <a:rPr lang="en-US" altLang="zh-CN"/>
              <a:t>1.filter acceptable nodes-&gt;2. priority function-&gt;3.optimize</a:t>
            </a:r>
            <a:endParaRPr lang="en-US" altLang="zh-CN"/>
          </a:p>
          <a:p>
            <a:r>
              <a:rPr lang="zh-CN" altLang="en-US"/>
              <a:t>目前第一步遵循</a:t>
            </a:r>
            <a:r>
              <a:rPr lang="en-US" altLang="zh-CN"/>
              <a:t>requests rule</a:t>
            </a:r>
            <a:r>
              <a:rPr lang="zh-CN" altLang="en-US"/>
              <a:t>，如果根据实时资源耗费量是否需要取消第一步？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特征原始数据：</a:t>
            </a:r>
            <a:r>
              <a:rPr lang="en-US" altLang="zh-CN"/>
              <a:t>CPU</a:t>
            </a:r>
            <a:r>
              <a:rPr lang="zh-CN" altLang="en-US"/>
              <a:t>，</a:t>
            </a:r>
            <a:r>
              <a:rPr lang="en-US" altLang="zh-CN"/>
              <a:t>MEM</a:t>
            </a:r>
            <a:r>
              <a:rPr lang="zh-CN" altLang="en-US"/>
              <a:t>，</a:t>
            </a:r>
            <a:r>
              <a:rPr lang="en-US" altLang="zh-CN"/>
              <a:t>HTTP</a:t>
            </a:r>
            <a:r>
              <a:rPr lang="zh-CN" altLang="en-US"/>
              <a:t>请求</a:t>
            </a:r>
            <a:r>
              <a:rPr lang="en-US" altLang="zh-CN"/>
              <a:t>(?)</a:t>
            </a:r>
            <a:endParaRPr lang="en-US" altLang="zh-CN"/>
          </a:p>
          <a:p>
            <a:r>
              <a:rPr lang="en-US" altLang="zh-CN"/>
              <a:t>HTTP</a:t>
            </a:r>
            <a:r>
              <a:rPr lang="zh-CN" altLang="en-US"/>
              <a:t>请求需要自定义</a:t>
            </a:r>
            <a:r>
              <a:rPr lang="en-US" altLang="zh-CN"/>
              <a:t>resources</a:t>
            </a:r>
            <a:r>
              <a:rPr lang="zh-CN" altLang="en-US"/>
              <a:t>，细节操作需要更深入的学习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Managing 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limits</a:t>
            </a:r>
            <a:endParaRPr lang="en-US" altLang="zh-CN"/>
          </a:p>
          <a:p>
            <a:pPr lvl="1"/>
            <a:r>
              <a:rPr lang="en-US" altLang="zh-CN"/>
              <a:t>CPU</a:t>
            </a:r>
            <a:r>
              <a:rPr lang="zh-CN" altLang="en-US"/>
              <a:t>：可以压缩，分配给</a:t>
            </a:r>
            <a:r>
              <a:rPr lang="en-US" altLang="zh-CN"/>
              <a:t>container</a:t>
            </a:r>
            <a:r>
              <a:rPr lang="zh-CN" altLang="en-US"/>
              <a:t>的</a:t>
            </a:r>
            <a:r>
              <a:rPr lang="en-US" altLang="zh-CN"/>
              <a:t>cpu</a:t>
            </a:r>
            <a:r>
              <a:rPr lang="zh-CN" altLang="en-US"/>
              <a:t>资源并不是不能收回的</a:t>
            </a:r>
            <a:endParaRPr lang="en-US" altLang="zh-CN"/>
          </a:p>
          <a:p>
            <a:pPr lvl="1"/>
            <a:r>
              <a:rPr lang="en-US" altLang="zh-CN"/>
              <a:t>MEM</a:t>
            </a:r>
            <a:r>
              <a:rPr lang="zh-CN" altLang="en-US"/>
              <a:t>：不可压缩，一旦分配只能等待</a:t>
            </a:r>
            <a:r>
              <a:rPr lang="en-US" altLang="zh-CN"/>
              <a:t>process</a:t>
            </a:r>
            <a:r>
              <a:rPr lang="zh-CN" altLang="en-US"/>
              <a:t>释放才能回收</a:t>
            </a:r>
            <a:endParaRPr lang="zh-CN" altLang="en-US"/>
          </a:p>
          <a:p>
            <a:pPr lvl="1"/>
            <a:r>
              <a:rPr lang="zh-CN" altLang="en-US"/>
              <a:t>为了避免出现</a:t>
            </a:r>
            <a:r>
              <a:rPr lang="en-US" altLang="zh-CN"/>
              <a:t>container</a:t>
            </a:r>
            <a:r>
              <a:rPr lang="zh-CN" altLang="en-US"/>
              <a:t>占用过多</a:t>
            </a:r>
            <a:r>
              <a:rPr lang="en-US" altLang="zh-CN"/>
              <a:t>Memory</a:t>
            </a:r>
            <a:r>
              <a:rPr lang="zh-CN" altLang="en-US"/>
              <a:t>，可以通过</a:t>
            </a:r>
            <a:r>
              <a:rPr lang="en-US" altLang="zh-CN"/>
              <a:t>limits</a:t>
            </a:r>
            <a:r>
              <a:rPr lang="zh-CN" altLang="en-US"/>
              <a:t>规定最多使用资源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Node</a:t>
            </a:r>
            <a:r>
              <a:rPr lang="zh-CN" altLang="en-US">
                <a:solidFill>
                  <a:srgbClr val="FF0000"/>
                </a:solidFill>
              </a:rPr>
              <a:t>的全部</a:t>
            </a:r>
            <a:r>
              <a:rPr lang="en-US" altLang="zh-CN">
                <a:solidFill>
                  <a:srgbClr val="FF0000"/>
                </a:solidFill>
              </a:rPr>
              <a:t>limits</a:t>
            </a:r>
            <a:r>
              <a:rPr lang="zh-CN" altLang="en-US">
                <a:solidFill>
                  <a:srgbClr val="FF0000"/>
                </a:solidFill>
              </a:rPr>
              <a:t>总和可以超过</a:t>
            </a:r>
            <a:r>
              <a:rPr lang="en-US" altLang="zh-CN">
                <a:solidFill>
                  <a:srgbClr val="FF0000"/>
                </a:solidFill>
              </a:rPr>
              <a:t>100%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实际运行时占用资源若超过</a:t>
            </a:r>
            <a:r>
              <a:rPr lang="en-US" altLang="zh-CN"/>
              <a:t>100%</a:t>
            </a:r>
            <a:r>
              <a:rPr lang="zh-CN" altLang="en-US"/>
              <a:t>，会</a:t>
            </a:r>
            <a:r>
              <a:rPr lang="en-US" altLang="zh-CN"/>
              <a:t>kill pod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container</a:t>
            </a:r>
            <a:r>
              <a:rPr lang="zh-CN" altLang="en-US">
                <a:solidFill>
                  <a:srgbClr val="FF0000"/>
                </a:solidFill>
              </a:rPr>
              <a:t>并不知道</a:t>
            </a:r>
            <a:r>
              <a:rPr lang="en-US" altLang="zh-CN">
                <a:solidFill>
                  <a:srgbClr val="FF0000"/>
                </a:solidFill>
              </a:rPr>
              <a:t>limits</a:t>
            </a:r>
            <a:r>
              <a:rPr lang="zh-CN" altLang="en-US">
                <a:solidFill>
                  <a:srgbClr val="FF0000"/>
                </a:solidFill>
              </a:rPr>
              <a:t>的存在</a:t>
            </a:r>
            <a:r>
              <a:rPr lang="zh-CN" altLang="en-US"/>
              <a:t>，它能“看到”</a:t>
            </a:r>
            <a:r>
              <a:rPr lang="en-US" altLang="zh-CN"/>
              <a:t>node</a:t>
            </a:r>
            <a:r>
              <a:rPr lang="zh-CN" altLang="en-US"/>
              <a:t>上所有</a:t>
            </a:r>
            <a:r>
              <a:rPr lang="en-US" altLang="zh-CN"/>
              <a:t>mem</a:t>
            </a:r>
            <a:r>
              <a:rPr lang="zh-CN" altLang="en-US"/>
              <a:t>和</a:t>
            </a:r>
            <a:r>
              <a:rPr lang="en-US" altLang="zh-CN"/>
              <a:t>cpu core</a:t>
            </a:r>
            <a:r>
              <a:rPr lang="zh-CN" altLang="en-US"/>
              <a:t>，所以如果</a:t>
            </a:r>
            <a:r>
              <a:rPr lang="en-US" altLang="zh-CN"/>
              <a:t>application</a:t>
            </a:r>
            <a:r>
              <a:rPr lang="zh-CN" altLang="en-US"/>
              <a:t>需要利用</a:t>
            </a:r>
            <a:r>
              <a:rPr lang="en-US" altLang="zh-CN"/>
              <a:t>cpu</a:t>
            </a:r>
            <a:r>
              <a:rPr lang="zh-CN" altLang="en-US"/>
              <a:t>和</a:t>
            </a:r>
            <a:r>
              <a:rPr lang="en-US" altLang="zh-CN"/>
              <a:t>mem</a:t>
            </a:r>
            <a:r>
              <a:rPr lang="zh-CN" altLang="en-US"/>
              <a:t>信息来进行分配或者开多个线程</a:t>
            </a:r>
            <a:r>
              <a:rPr lang="en-US" altLang="zh-CN"/>
              <a:t>/</a:t>
            </a:r>
            <a:r>
              <a:rPr lang="zh-CN" altLang="en-US"/>
              <a:t>进程，会造成灾难性的结果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理论进展</a:t>
            </a:r>
            <a:endParaRPr lang="zh-CN" altLang="en-US"/>
          </a:p>
          <a:p>
            <a:r>
              <a:rPr lang="zh-CN" altLang="en-US"/>
              <a:t>实践进展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Managing 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针对</a:t>
            </a:r>
            <a:r>
              <a:rPr lang="en-US" altLang="zh-CN"/>
              <a:t>namespace</a:t>
            </a:r>
            <a:r>
              <a:rPr lang="zh-CN" altLang="en-US"/>
              <a:t>下所有</a:t>
            </a:r>
            <a:r>
              <a:rPr lang="en-US" altLang="zh-CN"/>
              <a:t>pods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LimitRange</a:t>
            </a:r>
            <a:r>
              <a:rPr lang="zh-CN" altLang="en-US"/>
              <a:t>：设置</a:t>
            </a:r>
            <a:r>
              <a:rPr lang="en-US" altLang="zh-CN"/>
              <a:t>Min,Max CPU/Mem</a:t>
            </a:r>
            <a:r>
              <a:rPr lang="zh-CN" altLang="en-US"/>
              <a:t>和</a:t>
            </a:r>
            <a:r>
              <a:rPr lang="en-US" altLang="zh-CN"/>
              <a:t>default requests/limits</a:t>
            </a:r>
            <a:endParaRPr lang="en-US" altLang="zh-CN"/>
          </a:p>
          <a:p>
            <a:pPr lvl="1"/>
            <a:r>
              <a:rPr lang="en-US" altLang="zh-CN"/>
              <a:t>ResourceQuota</a:t>
            </a:r>
            <a:r>
              <a:rPr lang="zh-CN" altLang="en-US"/>
              <a:t>：设置</a:t>
            </a:r>
            <a:r>
              <a:rPr lang="en-US" altLang="zh-CN"/>
              <a:t>total limit of available resources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kubernetes Qos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使用场景：</a:t>
            </a:r>
            <a:endParaRPr lang="zh-CN" altLang="en-US"/>
          </a:p>
          <a:p>
            <a:pPr lvl="1"/>
            <a:r>
              <a:rPr lang="zh-CN" altLang="en-US"/>
              <a:t>如果一个</a:t>
            </a:r>
            <a:r>
              <a:rPr lang="en-US" altLang="zh-CN"/>
              <a:t>node</a:t>
            </a:r>
            <a:r>
              <a:rPr lang="zh-CN" altLang="en-US"/>
              <a:t>上面运行了多个</a:t>
            </a:r>
            <a:r>
              <a:rPr lang="en-US" altLang="zh-CN"/>
              <a:t>pod</a:t>
            </a:r>
            <a:r>
              <a:rPr lang="zh-CN" altLang="en-US"/>
              <a:t>，</a:t>
            </a:r>
            <a:r>
              <a:rPr lang="en-US" altLang="zh-CN"/>
              <a:t>podA</a:t>
            </a:r>
            <a:r>
              <a:rPr lang="zh-CN" altLang="en-US"/>
              <a:t>占用了</a:t>
            </a:r>
            <a:r>
              <a:rPr lang="en-US" altLang="zh-CN"/>
              <a:t>90%</a:t>
            </a:r>
            <a:r>
              <a:rPr lang="zh-CN" altLang="en-US"/>
              <a:t>的资源，</a:t>
            </a:r>
            <a:r>
              <a:rPr lang="en-US" altLang="zh-CN"/>
              <a:t>podB</a:t>
            </a:r>
            <a:r>
              <a:rPr lang="zh-CN" altLang="en-US"/>
              <a:t>突然需要更多的资源，出现了</a:t>
            </a:r>
            <a:r>
              <a:rPr lang="en-US" altLang="zh-CN"/>
              <a:t>node</a:t>
            </a:r>
            <a:r>
              <a:rPr lang="zh-CN" altLang="en-US"/>
              <a:t>资源分配不够的情况，需要根据</a:t>
            </a:r>
            <a:r>
              <a:rPr lang="en-US" altLang="zh-CN"/>
              <a:t>Qos</a:t>
            </a:r>
            <a:r>
              <a:rPr lang="zh-CN" altLang="en-US"/>
              <a:t>来决定杀死哪一个</a:t>
            </a:r>
            <a:r>
              <a:rPr lang="en-US" altLang="zh-CN"/>
              <a:t>container</a:t>
            </a:r>
            <a:endParaRPr lang="en-US" altLang="zh-CN"/>
          </a:p>
          <a:p>
            <a:pPr lvl="0"/>
            <a:r>
              <a:rPr lang="zh-CN" altLang="en-US"/>
              <a:t>类别</a:t>
            </a:r>
            <a:endParaRPr lang="zh-CN" altLang="en-US"/>
          </a:p>
          <a:p>
            <a:pPr lvl="1"/>
            <a:r>
              <a:rPr lang="en-US" altLang="zh-CN"/>
              <a:t>BestEffort</a:t>
            </a:r>
            <a:endParaRPr lang="en-US" altLang="zh-CN"/>
          </a:p>
          <a:p>
            <a:pPr lvl="2"/>
            <a:r>
              <a:rPr lang="zh-CN" altLang="en-US" sz="2000"/>
              <a:t>没有任何</a:t>
            </a:r>
            <a:r>
              <a:rPr lang="en-US" altLang="zh-CN" sz="2000"/>
              <a:t>limit</a:t>
            </a:r>
            <a:r>
              <a:rPr lang="zh-CN" altLang="en-US" sz="2000"/>
              <a:t>或者</a:t>
            </a:r>
            <a:r>
              <a:rPr lang="en-US" altLang="zh-CN" sz="2000"/>
              <a:t>request</a:t>
            </a:r>
            <a:r>
              <a:rPr lang="zh-CN" altLang="en-US" sz="2000"/>
              <a:t>约束的</a:t>
            </a:r>
            <a:r>
              <a:rPr lang="en-US" altLang="zh-CN" sz="2000"/>
              <a:t>pod</a:t>
            </a:r>
            <a:endParaRPr lang="en-US" altLang="zh-CN" sz="2000"/>
          </a:p>
          <a:p>
            <a:pPr lvl="2"/>
            <a:r>
              <a:rPr lang="zh-CN" altLang="en-US" sz="2000"/>
              <a:t>在</a:t>
            </a:r>
            <a:r>
              <a:rPr lang="en-US" altLang="zh-CN" sz="2000"/>
              <a:t>node</a:t>
            </a:r>
            <a:r>
              <a:rPr lang="zh-CN" altLang="en-US" sz="2000"/>
              <a:t>负载过多的时候可能分配不到资源</a:t>
            </a:r>
            <a:endParaRPr lang="zh-CN" altLang="en-US" sz="2000"/>
          </a:p>
          <a:p>
            <a:pPr lvl="2"/>
            <a:r>
              <a:rPr lang="zh-CN" altLang="en-US" sz="2000"/>
              <a:t>因为没有</a:t>
            </a:r>
            <a:r>
              <a:rPr lang="en-US" altLang="zh-CN" sz="2000"/>
              <a:t>limit</a:t>
            </a:r>
            <a:r>
              <a:rPr lang="zh-CN" altLang="en-US" sz="2000"/>
              <a:t>，在负载较少的情况可以用尽</a:t>
            </a:r>
            <a:r>
              <a:rPr lang="en-US" altLang="zh-CN" sz="2000"/>
              <a:t>available</a:t>
            </a:r>
            <a:r>
              <a:rPr lang="zh-CN" altLang="en-US" sz="2000"/>
              <a:t>的资源</a:t>
            </a:r>
            <a:endParaRPr lang="en-US" altLang="zh-CN"/>
          </a:p>
          <a:p>
            <a:pPr lvl="1"/>
            <a:r>
              <a:rPr lang="en-US" altLang="zh-CN"/>
              <a:t>Burstable</a:t>
            </a:r>
            <a:endParaRPr lang="en-US" altLang="zh-CN"/>
          </a:p>
          <a:p>
            <a:pPr lvl="1"/>
            <a:r>
              <a:rPr lang="en-US" altLang="zh-CN"/>
              <a:t>Guaranteed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kubernetes Qos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使用场景：</a:t>
            </a:r>
            <a:endParaRPr lang="zh-CN" altLang="en-US"/>
          </a:p>
          <a:p>
            <a:pPr lvl="1"/>
            <a:r>
              <a:rPr lang="zh-CN" altLang="en-US"/>
              <a:t>如果一个</a:t>
            </a:r>
            <a:r>
              <a:rPr lang="en-US" altLang="zh-CN"/>
              <a:t>node</a:t>
            </a:r>
            <a:r>
              <a:rPr lang="zh-CN" altLang="en-US"/>
              <a:t>上面运行了多个</a:t>
            </a:r>
            <a:r>
              <a:rPr lang="en-US" altLang="zh-CN"/>
              <a:t>pod</a:t>
            </a:r>
            <a:r>
              <a:rPr lang="zh-CN" altLang="en-US"/>
              <a:t>，</a:t>
            </a:r>
            <a:r>
              <a:rPr lang="en-US" altLang="zh-CN"/>
              <a:t>podA</a:t>
            </a:r>
            <a:r>
              <a:rPr lang="zh-CN" altLang="en-US"/>
              <a:t>占用了</a:t>
            </a:r>
            <a:r>
              <a:rPr lang="en-US" altLang="zh-CN"/>
              <a:t>90%</a:t>
            </a:r>
            <a:r>
              <a:rPr lang="zh-CN" altLang="en-US"/>
              <a:t>的资源，</a:t>
            </a:r>
            <a:r>
              <a:rPr lang="en-US" altLang="zh-CN"/>
              <a:t>podB</a:t>
            </a:r>
            <a:r>
              <a:rPr lang="zh-CN" altLang="en-US"/>
              <a:t>突然需要更多的资源，出现了</a:t>
            </a:r>
            <a:r>
              <a:rPr lang="en-US" altLang="zh-CN"/>
              <a:t>node</a:t>
            </a:r>
            <a:r>
              <a:rPr lang="zh-CN" altLang="en-US"/>
              <a:t>资源分配不够的情况，需要根据</a:t>
            </a:r>
            <a:r>
              <a:rPr lang="en-US" altLang="zh-CN"/>
              <a:t>Qos</a:t>
            </a:r>
            <a:r>
              <a:rPr lang="zh-CN" altLang="en-US"/>
              <a:t>来决定杀死哪一个</a:t>
            </a:r>
            <a:r>
              <a:rPr lang="en-US" altLang="zh-CN"/>
              <a:t>container</a:t>
            </a:r>
            <a:endParaRPr lang="en-US" altLang="zh-CN"/>
          </a:p>
          <a:p>
            <a:pPr lvl="0"/>
            <a:r>
              <a:rPr lang="zh-CN" altLang="en-US"/>
              <a:t>类别</a:t>
            </a:r>
            <a:endParaRPr lang="zh-CN" altLang="en-US"/>
          </a:p>
          <a:p>
            <a:pPr lvl="1"/>
            <a:r>
              <a:rPr lang="en-US" altLang="zh-CN"/>
              <a:t>BestEffort</a:t>
            </a:r>
            <a:endParaRPr lang="en-US" altLang="zh-CN"/>
          </a:p>
          <a:p>
            <a:pPr lvl="1"/>
            <a:r>
              <a:rPr lang="en-US" altLang="zh-CN"/>
              <a:t>Burstable</a:t>
            </a:r>
            <a:endParaRPr lang="en-US" altLang="zh-CN"/>
          </a:p>
          <a:p>
            <a:pPr lvl="1"/>
            <a:r>
              <a:rPr lang="en-US" altLang="zh-CN"/>
              <a:t>Guaranteed</a:t>
            </a:r>
            <a:endParaRPr lang="en-US" altLang="zh-CN"/>
          </a:p>
          <a:p>
            <a:pPr lvl="2"/>
            <a:r>
              <a:rPr lang="en-US" altLang="zh-CN"/>
              <a:t>pod</a:t>
            </a:r>
            <a:r>
              <a:rPr lang="zh-CN" altLang="en-US"/>
              <a:t>上面所有</a:t>
            </a:r>
            <a:r>
              <a:rPr lang="en-US" altLang="zh-CN"/>
              <a:t>container</a:t>
            </a:r>
            <a:r>
              <a:rPr lang="zh-CN" altLang="en-US"/>
              <a:t>都设定了</a:t>
            </a:r>
            <a:r>
              <a:rPr lang="en-US" altLang="zh-CN"/>
              <a:t>cpu</a:t>
            </a:r>
            <a:r>
              <a:rPr lang="zh-CN" altLang="en-US"/>
              <a:t>和</a:t>
            </a:r>
            <a:r>
              <a:rPr lang="en-US" altLang="zh-CN"/>
              <a:t>mem</a:t>
            </a:r>
            <a:r>
              <a:rPr lang="zh-CN" altLang="en-US"/>
              <a:t>的</a:t>
            </a:r>
            <a:r>
              <a:rPr lang="en-US" altLang="zh-CN"/>
              <a:t>requests</a:t>
            </a:r>
            <a:r>
              <a:rPr lang="zh-CN" altLang="en-US"/>
              <a:t>和</a:t>
            </a:r>
            <a:r>
              <a:rPr lang="en-US" altLang="zh-CN"/>
              <a:t>limits</a:t>
            </a:r>
            <a:endParaRPr lang="en-US" altLang="zh-CN"/>
          </a:p>
          <a:p>
            <a:pPr lvl="2"/>
            <a:r>
              <a:rPr lang="en-US" altLang="zh-CN"/>
              <a:t>limits</a:t>
            </a:r>
            <a:r>
              <a:rPr lang="zh-CN" altLang="en-US"/>
              <a:t>和</a:t>
            </a:r>
            <a:r>
              <a:rPr lang="en-US" altLang="zh-CN"/>
              <a:t>requests</a:t>
            </a:r>
            <a:r>
              <a:rPr lang="zh-CN" altLang="en-US"/>
              <a:t>是相同的</a:t>
            </a:r>
            <a:endParaRPr lang="zh-CN" altLang="en-US"/>
          </a:p>
          <a:p>
            <a:pPr lvl="2"/>
            <a:r>
              <a:rPr lang="zh-CN" altLang="en-US"/>
              <a:t>如果只设定了</a:t>
            </a:r>
            <a:r>
              <a:rPr lang="en-US" altLang="zh-CN"/>
              <a:t>limits</a:t>
            </a:r>
            <a:r>
              <a:rPr lang="zh-CN" altLang="en-US"/>
              <a:t>，默认</a:t>
            </a:r>
            <a:r>
              <a:rPr lang="en-US" altLang="zh-CN"/>
              <a:t>requests</a:t>
            </a:r>
            <a:r>
              <a:rPr lang="zh-CN" altLang="en-US"/>
              <a:t>和</a:t>
            </a:r>
            <a:r>
              <a:rPr lang="en-US" altLang="zh-CN"/>
              <a:t>limits</a:t>
            </a:r>
            <a:r>
              <a:rPr lang="zh-CN" altLang="en-US"/>
              <a:t>相同，默认</a:t>
            </a:r>
            <a:r>
              <a:rPr lang="en-US" altLang="zh-CN"/>
              <a:t>pod</a:t>
            </a:r>
            <a:r>
              <a:rPr lang="zh-CN" altLang="en-US"/>
              <a:t>等级为</a:t>
            </a:r>
            <a:r>
              <a:rPr lang="en-US" altLang="zh-CN"/>
              <a:t>guaranteed</a:t>
            </a:r>
            <a:endParaRPr lang="en-US" altLang="zh-CN"/>
          </a:p>
          <a:p>
            <a:pPr lvl="2"/>
            <a:r>
              <a:rPr lang="zh-CN" altLang="en-US"/>
              <a:t>只能消费符合</a:t>
            </a:r>
            <a:r>
              <a:rPr lang="en-US" altLang="zh-CN"/>
              <a:t>limits</a:t>
            </a:r>
            <a:r>
              <a:rPr lang="zh-CN" altLang="en-US"/>
              <a:t>的资源，不能消费多余的</a:t>
            </a:r>
            <a:endParaRPr lang="en-US" altLang="zh-CN"/>
          </a:p>
          <a:p>
            <a:pPr lvl="2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kubernetes Qos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使用场景：</a:t>
            </a:r>
            <a:endParaRPr lang="zh-CN" altLang="en-US"/>
          </a:p>
          <a:p>
            <a:pPr lvl="1"/>
            <a:r>
              <a:rPr lang="zh-CN" altLang="en-US"/>
              <a:t>如果一个</a:t>
            </a:r>
            <a:r>
              <a:rPr lang="en-US" altLang="zh-CN"/>
              <a:t>node</a:t>
            </a:r>
            <a:r>
              <a:rPr lang="zh-CN" altLang="en-US"/>
              <a:t>上面运行了多个</a:t>
            </a:r>
            <a:r>
              <a:rPr lang="en-US" altLang="zh-CN"/>
              <a:t>pod</a:t>
            </a:r>
            <a:r>
              <a:rPr lang="zh-CN" altLang="en-US"/>
              <a:t>，</a:t>
            </a:r>
            <a:r>
              <a:rPr lang="en-US" altLang="zh-CN"/>
              <a:t>podA</a:t>
            </a:r>
            <a:r>
              <a:rPr lang="zh-CN" altLang="en-US"/>
              <a:t>占用了</a:t>
            </a:r>
            <a:r>
              <a:rPr lang="en-US" altLang="zh-CN"/>
              <a:t>90%</a:t>
            </a:r>
            <a:r>
              <a:rPr lang="zh-CN" altLang="en-US"/>
              <a:t>的资源，</a:t>
            </a:r>
            <a:r>
              <a:rPr lang="en-US" altLang="zh-CN"/>
              <a:t>podB</a:t>
            </a:r>
            <a:r>
              <a:rPr lang="zh-CN" altLang="en-US"/>
              <a:t>突然需要更多的资源，出现了</a:t>
            </a:r>
            <a:r>
              <a:rPr lang="en-US" altLang="zh-CN"/>
              <a:t>node</a:t>
            </a:r>
            <a:r>
              <a:rPr lang="zh-CN" altLang="en-US"/>
              <a:t>资源分配不够的情况，需要根据</a:t>
            </a:r>
            <a:r>
              <a:rPr lang="en-US" altLang="zh-CN"/>
              <a:t>Qos</a:t>
            </a:r>
            <a:r>
              <a:rPr lang="zh-CN" altLang="en-US"/>
              <a:t>来决定杀死哪一个</a:t>
            </a:r>
            <a:r>
              <a:rPr lang="en-US" altLang="zh-CN"/>
              <a:t>container</a:t>
            </a:r>
            <a:endParaRPr lang="en-US" altLang="zh-CN"/>
          </a:p>
          <a:p>
            <a:pPr lvl="0"/>
            <a:r>
              <a:rPr lang="zh-CN" altLang="en-US"/>
              <a:t>类别</a:t>
            </a:r>
            <a:endParaRPr lang="zh-CN" altLang="en-US"/>
          </a:p>
          <a:p>
            <a:pPr lvl="1"/>
            <a:r>
              <a:rPr lang="en-US" altLang="zh-CN"/>
              <a:t>BestEffort</a:t>
            </a:r>
            <a:endParaRPr lang="en-US" altLang="zh-CN"/>
          </a:p>
          <a:p>
            <a:pPr lvl="1"/>
            <a:r>
              <a:rPr lang="en-US" altLang="zh-CN"/>
              <a:t>Burstable</a:t>
            </a:r>
            <a:endParaRPr lang="en-US" altLang="zh-CN"/>
          </a:p>
          <a:p>
            <a:pPr lvl="2"/>
            <a:r>
              <a:rPr lang="zh-CN" altLang="en-US" sz="2000"/>
              <a:t>既不是</a:t>
            </a:r>
            <a:r>
              <a:rPr lang="en-US" altLang="zh-CN" sz="2000"/>
              <a:t>bestEffort</a:t>
            </a:r>
            <a:r>
              <a:rPr lang="zh-CN" altLang="en-US" sz="2000"/>
              <a:t>又不是</a:t>
            </a:r>
            <a:r>
              <a:rPr lang="en-US" altLang="zh-CN" sz="2000"/>
              <a:t>guaranteed</a:t>
            </a:r>
            <a:r>
              <a:rPr lang="zh-CN" altLang="en-US" sz="2000"/>
              <a:t>的</a:t>
            </a:r>
            <a:r>
              <a:rPr lang="en-US" altLang="zh-CN" sz="2000"/>
              <a:t>pod</a:t>
            </a:r>
            <a:r>
              <a:rPr lang="zh-CN" altLang="en-US" sz="2000"/>
              <a:t>就是</a:t>
            </a:r>
            <a:r>
              <a:rPr lang="en-US" altLang="zh-CN" sz="2000"/>
              <a:t>burstable</a:t>
            </a:r>
            <a:r>
              <a:rPr lang="zh-CN" altLang="en-US" sz="2000"/>
              <a:t>的</a:t>
            </a:r>
            <a:endParaRPr lang="zh-CN" altLang="en-US" sz="2000"/>
          </a:p>
          <a:p>
            <a:pPr lvl="2"/>
            <a:r>
              <a:rPr lang="en-US" altLang="zh-CN" sz="2000"/>
              <a:t>burstable</a:t>
            </a:r>
            <a:r>
              <a:rPr lang="zh-CN" altLang="en-US" sz="2000"/>
              <a:t>的</a:t>
            </a:r>
            <a:r>
              <a:rPr lang="en-US" altLang="zh-CN" sz="2000"/>
              <a:t>pod</a:t>
            </a:r>
            <a:r>
              <a:rPr lang="zh-CN" altLang="en-US" sz="2000"/>
              <a:t>允许消费多余</a:t>
            </a:r>
            <a:r>
              <a:rPr lang="en-US" altLang="zh-CN" sz="2000"/>
              <a:t>requests</a:t>
            </a:r>
            <a:r>
              <a:rPr lang="zh-CN" altLang="en-US" sz="2000"/>
              <a:t>的资源，最多达到</a:t>
            </a:r>
            <a:r>
              <a:rPr lang="en-US" altLang="zh-CN" sz="2000"/>
              <a:t>limits(if available)</a:t>
            </a:r>
            <a:endParaRPr lang="en-US" altLang="zh-CN" sz="2000"/>
          </a:p>
          <a:p>
            <a:pPr lvl="2"/>
            <a:r>
              <a:rPr lang="en-US" altLang="zh-CN" sz="2000"/>
              <a:t>burstable</a:t>
            </a:r>
            <a:r>
              <a:rPr lang="zh-CN" altLang="en-US" sz="2000"/>
              <a:t>的</a:t>
            </a:r>
            <a:r>
              <a:rPr lang="en-US" altLang="zh-CN" sz="2000"/>
              <a:t>pod</a:t>
            </a:r>
            <a:r>
              <a:rPr lang="zh-CN" altLang="en-US" sz="2000"/>
              <a:t>确保能被分配</a:t>
            </a:r>
            <a:r>
              <a:rPr lang="en-US" altLang="zh-CN" sz="2000"/>
              <a:t>requests</a:t>
            </a:r>
            <a:r>
              <a:rPr lang="zh-CN" altLang="en-US" sz="2000"/>
              <a:t>的资源</a:t>
            </a:r>
            <a:endParaRPr lang="en-US" altLang="zh-CN"/>
          </a:p>
          <a:p>
            <a:pPr lvl="1"/>
            <a:r>
              <a:rPr lang="en-US" altLang="zh-CN"/>
              <a:t>Guaranteed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kubernetes Qos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kubectl describe pod</a:t>
            </a:r>
            <a:r>
              <a:rPr lang="zh-CN" altLang="en-US"/>
              <a:t>在</a:t>
            </a:r>
            <a:r>
              <a:rPr lang="en-US" altLang="zh-CN"/>
              <a:t>status.qosClass</a:t>
            </a:r>
            <a:r>
              <a:rPr lang="zh-CN" altLang="en-US"/>
              <a:t>可以查看</a:t>
            </a:r>
            <a:r>
              <a:rPr lang="en-US" altLang="zh-CN"/>
              <a:t>pod</a:t>
            </a:r>
            <a:r>
              <a:rPr lang="zh-CN" altLang="en-US"/>
              <a:t>的</a:t>
            </a:r>
            <a:r>
              <a:rPr lang="en-US" altLang="zh-CN"/>
              <a:t>qos</a:t>
            </a:r>
            <a:r>
              <a:rPr lang="zh-CN" altLang="en-US"/>
              <a:t>类别</a:t>
            </a:r>
            <a:endParaRPr lang="zh-CN" altLang="en-US"/>
          </a:p>
          <a:p>
            <a:r>
              <a:rPr lang="zh-CN" altLang="en-US"/>
              <a:t>实际情况：</a:t>
            </a:r>
            <a:endParaRPr lang="zh-CN" altLang="en-US"/>
          </a:p>
          <a:p>
            <a:pPr lvl="1"/>
            <a:r>
              <a:rPr lang="en-US" altLang="zh-CN"/>
              <a:t>BestEffort----&gt;Burstable------&gt;Guaranteed(</a:t>
            </a:r>
            <a:r>
              <a:rPr lang="zh-CN" altLang="en-US"/>
              <a:t>杀死</a:t>
            </a:r>
            <a:r>
              <a:rPr lang="en-US" altLang="zh-CN"/>
              <a:t>Pod</a:t>
            </a:r>
            <a:r>
              <a:rPr lang="zh-CN" altLang="en-US"/>
              <a:t>时间线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rPr lang="en-US" altLang="zh-CN"/>
              <a:t>Qos</a:t>
            </a:r>
            <a:r>
              <a:rPr lang="zh-CN" altLang="en-US"/>
              <a:t>同级别：</a:t>
            </a:r>
            <a:endParaRPr lang="zh-CN" altLang="en-US"/>
          </a:p>
          <a:p>
            <a:pPr lvl="2"/>
            <a:r>
              <a:rPr lang="zh-CN" altLang="en-US" sz="2000"/>
              <a:t>计算</a:t>
            </a:r>
            <a:r>
              <a:rPr lang="en-US" altLang="zh-CN" sz="2000"/>
              <a:t>OOM score</a:t>
            </a:r>
            <a:r>
              <a:rPr lang="zh-CN" altLang="en-US" sz="2000"/>
              <a:t>，得分最高的</a:t>
            </a:r>
            <a:r>
              <a:rPr lang="en-US" altLang="zh-CN" sz="2000"/>
              <a:t>pod</a:t>
            </a:r>
            <a:r>
              <a:rPr lang="zh-CN" altLang="en-US" sz="2000"/>
              <a:t>被杀死</a:t>
            </a:r>
            <a:endParaRPr lang="en-US" altLang="zh-CN"/>
          </a:p>
          <a:p>
            <a:pPr lvl="2"/>
            <a:r>
              <a:rPr lang="en-US" altLang="zh-CN"/>
              <a:t>OOM score</a:t>
            </a:r>
            <a:r>
              <a:rPr lang="zh-CN" altLang="en-US"/>
              <a:t>计算方式</a:t>
            </a:r>
            <a:endParaRPr lang="zh-CN" altLang="en-US"/>
          </a:p>
          <a:p>
            <a:pPr lvl="3"/>
            <a:r>
              <a:rPr lang="zh-CN" altLang="en-US"/>
              <a:t>当前</a:t>
            </a:r>
            <a:r>
              <a:rPr lang="en-US" altLang="zh-CN"/>
              <a:t>pod</a:t>
            </a:r>
            <a:r>
              <a:rPr lang="zh-CN" altLang="en-US"/>
              <a:t>占用</a:t>
            </a:r>
            <a:r>
              <a:rPr lang="en-US" altLang="zh-CN"/>
              <a:t>mem</a:t>
            </a:r>
            <a:r>
              <a:rPr lang="zh-CN" altLang="en-US"/>
              <a:t>在可用</a:t>
            </a:r>
            <a:r>
              <a:rPr lang="en-US" altLang="zh-CN"/>
              <a:t>mem</a:t>
            </a:r>
            <a:r>
              <a:rPr lang="zh-CN" altLang="en-US"/>
              <a:t>中的百分比</a:t>
            </a:r>
            <a:endParaRPr lang="zh-CN" altLang="en-US"/>
          </a:p>
          <a:p>
            <a:pPr lvl="3"/>
            <a:r>
              <a:rPr lang="zh-CN" altLang="en-US"/>
              <a:t>当前</a:t>
            </a:r>
            <a:r>
              <a:rPr lang="en-US" altLang="zh-CN"/>
              <a:t>pod</a:t>
            </a:r>
            <a:r>
              <a:rPr lang="zh-CN" altLang="en-US"/>
              <a:t>的</a:t>
            </a:r>
            <a:r>
              <a:rPr lang="en-US" altLang="zh-CN"/>
              <a:t>Qos Level</a:t>
            </a:r>
            <a:r>
              <a:rPr lang="zh-CN" altLang="en-US"/>
              <a:t>和</a:t>
            </a:r>
            <a:r>
              <a:rPr lang="en-US" altLang="zh-CN"/>
              <a:t>request mem</a:t>
            </a:r>
            <a:endParaRPr lang="en-US" altLang="zh-CN"/>
          </a:p>
          <a:p>
            <a:pPr lvl="2"/>
            <a:r>
              <a:rPr lang="zh-CN" altLang="en-US"/>
              <a:t>总结：同级别的</a:t>
            </a:r>
            <a:r>
              <a:rPr lang="en-US" altLang="zh-CN"/>
              <a:t>pod</a:t>
            </a:r>
            <a:r>
              <a:rPr lang="zh-CN" altLang="en-US"/>
              <a:t>，占用自己</a:t>
            </a:r>
            <a:r>
              <a:rPr lang="en-US" altLang="zh-CN"/>
              <a:t>request memory</a:t>
            </a:r>
            <a:r>
              <a:rPr lang="zh-CN" altLang="en-US"/>
              <a:t>百分比最多的被</a:t>
            </a:r>
            <a:r>
              <a:rPr lang="en-US" altLang="zh-CN"/>
              <a:t>kill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Monitoring resources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76085" y="365125"/>
            <a:ext cx="4353560" cy="233743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cAdvisor</a:t>
            </a:r>
            <a:endParaRPr lang="en-US" altLang="zh-CN"/>
          </a:p>
          <a:p>
            <a:pPr lvl="1"/>
            <a:r>
              <a:rPr lang="en-US" altLang="zh-CN"/>
              <a:t>kubernetes</a:t>
            </a:r>
            <a:r>
              <a:rPr lang="zh-CN" altLang="en-US"/>
              <a:t>提供的监控</a:t>
            </a:r>
            <a:r>
              <a:rPr lang="en-US" altLang="zh-CN"/>
              <a:t>agent</a:t>
            </a:r>
            <a:endParaRPr lang="en-US" altLang="zh-CN"/>
          </a:p>
          <a:p>
            <a:pPr lvl="1"/>
            <a:r>
              <a:rPr lang="zh-CN" altLang="en-US"/>
              <a:t>运行在每一个</a:t>
            </a:r>
            <a:r>
              <a:rPr lang="en-US" altLang="zh-CN"/>
              <a:t>node</a:t>
            </a:r>
            <a:r>
              <a:rPr lang="zh-CN" altLang="en-US"/>
              <a:t>的</a:t>
            </a:r>
            <a:r>
              <a:rPr lang="en-US" altLang="zh-CN"/>
              <a:t>kubelet</a:t>
            </a:r>
            <a:r>
              <a:rPr lang="zh-CN" altLang="en-US"/>
              <a:t>中</a:t>
            </a:r>
            <a:endParaRPr lang="zh-CN" altLang="en-US"/>
          </a:p>
          <a:p>
            <a:pPr lvl="1"/>
            <a:r>
              <a:rPr lang="zh-CN" altLang="en-US"/>
              <a:t>负责实时收集</a:t>
            </a:r>
            <a:r>
              <a:rPr lang="en-US" altLang="zh-CN"/>
              <a:t>metrics</a:t>
            </a:r>
            <a:r>
              <a:rPr lang="zh-CN" altLang="en-US"/>
              <a:t>并汇总到</a:t>
            </a:r>
            <a:r>
              <a:rPr lang="en-US" altLang="zh-CN"/>
              <a:t>heapster</a:t>
            </a:r>
            <a:endParaRPr lang="en-US" altLang="zh-CN"/>
          </a:p>
          <a:p>
            <a:pPr lvl="0"/>
            <a:r>
              <a:rPr lang="en-US" altLang="zh-CN"/>
              <a:t>heapster</a:t>
            </a:r>
            <a:endParaRPr lang="en-US" altLang="zh-CN"/>
          </a:p>
          <a:p>
            <a:pPr lvl="1"/>
            <a:r>
              <a:rPr lang="zh-CN" altLang="en-US"/>
              <a:t>像</a:t>
            </a:r>
            <a:r>
              <a:rPr lang="en-US" altLang="zh-CN"/>
              <a:t>pod</a:t>
            </a:r>
            <a:r>
              <a:rPr lang="zh-CN" altLang="en-US"/>
              <a:t>一样运行在</a:t>
            </a:r>
            <a:r>
              <a:rPr lang="en-US" altLang="zh-CN"/>
              <a:t>node</a:t>
            </a:r>
            <a:r>
              <a:rPr lang="zh-CN" altLang="en-US"/>
              <a:t>上的插件</a:t>
            </a:r>
            <a:endParaRPr lang="zh-CN" altLang="en-US"/>
          </a:p>
          <a:p>
            <a:pPr lvl="1"/>
            <a:r>
              <a:rPr lang="zh-CN" altLang="en-US"/>
              <a:t>汇总所有监控数据</a:t>
            </a:r>
            <a:endParaRPr lang="zh-CN" altLang="en-US"/>
          </a:p>
          <a:p>
            <a:pPr lvl="1"/>
            <a:r>
              <a:rPr lang="zh-CN" altLang="en-US"/>
              <a:t>像外界暴露一个查询的</a:t>
            </a:r>
            <a:r>
              <a:rPr lang="en-US" altLang="zh-CN"/>
              <a:t>ip address</a:t>
            </a:r>
            <a:r>
              <a:rPr lang="zh-CN" altLang="en-US"/>
              <a:t>（</a:t>
            </a:r>
            <a:r>
              <a:rPr lang="en-US" altLang="zh-CN"/>
              <a:t>service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Monitoring 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influxDB</a:t>
            </a:r>
            <a:endParaRPr lang="en-US" altLang="zh-CN"/>
          </a:p>
          <a:p>
            <a:pPr lvl="1"/>
            <a:r>
              <a:rPr lang="zh-CN" altLang="en-US"/>
              <a:t>常用时序数据库</a:t>
            </a:r>
            <a:endParaRPr lang="zh-CN" altLang="en-US"/>
          </a:p>
          <a:p>
            <a:pPr lvl="1"/>
            <a:r>
              <a:rPr lang="en-US" altLang="zh-CN"/>
              <a:t>heapster</a:t>
            </a:r>
            <a:r>
              <a:rPr lang="zh-CN" altLang="en-US"/>
              <a:t>和</a:t>
            </a:r>
            <a:r>
              <a:rPr lang="en-US" altLang="zh-CN"/>
              <a:t>cAdvisor</a:t>
            </a:r>
            <a:r>
              <a:rPr lang="zh-CN" altLang="en-US"/>
              <a:t>只能保存短期数据</a:t>
            </a:r>
            <a:endParaRPr lang="zh-CN" altLang="en-US"/>
          </a:p>
          <a:p>
            <a:pPr lvl="1"/>
            <a:r>
              <a:rPr lang="en-US" altLang="zh-CN"/>
              <a:t>further analysis</a:t>
            </a:r>
            <a:r>
              <a:rPr lang="zh-CN" altLang="en-US"/>
              <a:t>需要先把数据存到数据库</a:t>
            </a:r>
            <a:endParaRPr lang="zh-CN" altLang="en-US"/>
          </a:p>
          <a:p>
            <a:pPr lvl="0"/>
            <a:r>
              <a:rPr lang="en-US" altLang="zh-CN"/>
              <a:t>Grafana</a:t>
            </a:r>
            <a:endParaRPr lang="en-US" altLang="zh-CN"/>
          </a:p>
          <a:p>
            <a:pPr lvl="1"/>
            <a:r>
              <a:rPr lang="zh-CN" altLang="en-US"/>
              <a:t>搭建可视化大盘</a:t>
            </a:r>
            <a:endParaRPr lang="zh-CN" altLang="en-US"/>
          </a:p>
          <a:p>
            <a:pPr lvl="1"/>
            <a:r>
              <a:rPr lang="zh-CN" altLang="en-US"/>
              <a:t>以</a:t>
            </a:r>
            <a:r>
              <a:rPr lang="en-US" altLang="zh-CN"/>
              <a:t>pod</a:t>
            </a:r>
            <a:r>
              <a:rPr lang="zh-CN" altLang="en-US"/>
              <a:t>的形式运行在集群中</a:t>
            </a:r>
            <a:endParaRPr lang="zh-CN" altLang="en-US"/>
          </a:p>
          <a:p>
            <a:pPr lvl="1"/>
            <a:r>
              <a:rPr lang="zh-CN" altLang="en-US"/>
              <a:t>暴露一个</a:t>
            </a:r>
            <a:r>
              <a:rPr lang="en-US" altLang="zh-CN"/>
              <a:t>ip</a:t>
            </a:r>
            <a:r>
              <a:rPr lang="zh-CN" altLang="en-US"/>
              <a:t>地址能够打开</a:t>
            </a:r>
            <a:r>
              <a:rPr lang="en-US" altLang="zh-CN"/>
              <a:t>Grafana window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2030" y="2706370"/>
            <a:ext cx="4141470" cy="32969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Auto Scaling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73580"/>
            <a:ext cx="10515600" cy="4351338"/>
          </a:xfrm>
        </p:spPr>
        <p:txBody>
          <a:bodyPr>
            <a:normAutofit lnSpcReduction="20000"/>
          </a:bodyPr>
          <a:p>
            <a:r>
              <a:rPr lang="zh-CN" altLang="en-US"/>
              <a:t>步骤</a:t>
            </a:r>
            <a:endParaRPr lang="zh-CN" altLang="en-US"/>
          </a:p>
          <a:p>
            <a:pPr lvl="1"/>
            <a:r>
              <a:rPr lang="zh-CN" altLang="en-US"/>
              <a:t>获得</a:t>
            </a:r>
            <a:r>
              <a:rPr lang="en-US" altLang="zh-CN"/>
              <a:t>metrics</a:t>
            </a:r>
            <a:endParaRPr lang="en-US" altLang="zh-CN"/>
          </a:p>
          <a:p>
            <a:pPr lvl="1"/>
            <a:r>
              <a:rPr lang="zh-CN" altLang="en-US"/>
              <a:t>计算需要的</a:t>
            </a:r>
            <a:r>
              <a:rPr lang="en-US" altLang="zh-CN"/>
              <a:t>pod</a:t>
            </a:r>
            <a:r>
              <a:rPr lang="zh-CN" altLang="en-US"/>
              <a:t>数量</a:t>
            </a:r>
            <a:endParaRPr lang="zh-CN" altLang="en-US"/>
          </a:p>
          <a:p>
            <a:pPr lvl="1"/>
            <a:r>
              <a:rPr lang="zh-CN" altLang="en-US"/>
              <a:t>更新</a:t>
            </a:r>
            <a:r>
              <a:rPr lang="en-US" altLang="zh-CN"/>
              <a:t>replicas field</a:t>
            </a:r>
            <a:endParaRPr lang="en-US" altLang="zh-CN"/>
          </a:p>
          <a:p>
            <a:pPr lvl="0"/>
            <a:endParaRPr lang="en-US" altLang="zh-CN"/>
          </a:p>
          <a:p>
            <a:pPr marL="0" lvl="0" indent="0">
              <a:buNone/>
            </a:pPr>
            <a:endParaRPr lang="zh-CN" altLang="en-US"/>
          </a:p>
          <a:p>
            <a:pPr marL="0" lvl="0" indent="0">
              <a:buNone/>
            </a:pPr>
            <a:endParaRPr lang="zh-CN" altLang="en-US"/>
          </a:p>
          <a:p>
            <a:pPr lvl="0"/>
            <a:r>
              <a:rPr lang="en-US" altLang="zh-CN" sz="2400"/>
              <a:t>kubernetes1.8</a:t>
            </a:r>
            <a:r>
              <a:rPr lang="zh-CN" altLang="en-US" sz="2400"/>
              <a:t>及以上版本可以选择 --horizontal-pod-autoscaler-use-rest-clients=true flag从</a:t>
            </a:r>
            <a:r>
              <a:rPr lang="en-US" altLang="zh-CN" sz="2400"/>
              <a:t>controller manager</a:t>
            </a:r>
            <a:r>
              <a:rPr lang="zh-CN" altLang="en-US" sz="2400"/>
              <a:t>拿</a:t>
            </a:r>
            <a:r>
              <a:rPr lang="en-US" altLang="zh-CN" sz="2400"/>
              <a:t>metric</a:t>
            </a:r>
            <a:endParaRPr lang="en-US" altLang="zh-CN" sz="2400"/>
          </a:p>
          <a:p>
            <a:pPr lvl="0"/>
            <a:r>
              <a:rPr lang="zh-CN" altLang="en-US" sz="2400"/>
              <a:t>注意：这里计算的百分比单位是</a:t>
            </a:r>
            <a:r>
              <a:rPr lang="en-US" altLang="zh-CN" sz="2400"/>
              <a:t>pod requested CPU</a:t>
            </a:r>
            <a:r>
              <a:rPr lang="zh-CN" altLang="en-US" sz="2400"/>
              <a:t>不是</a:t>
            </a:r>
            <a:r>
              <a:rPr lang="en-US" altLang="zh-CN" sz="2400"/>
              <a:t>node available CPU</a:t>
            </a:r>
            <a:endParaRPr lang="zh-CN" altLang="en-US" sz="2400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0410" y="365125"/>
            <a:ext cx="6523990" cy="1043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340" y="1550035"/>
            <a:ext cx="5920105" cy="27793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Auto scaling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目前</a:t>
            </a:r>
            <a:r>
              <a:rPr lang="en-US" altLang="zh-CN"/>
              <a:t>kubernetes</a:t>
            </a:r>
            <a:r>
              <a:rPr lang="zh-CN" altLang="en-US"/>
              <a:t>的</a:t>
            </a:r>
            <a:r>
              <a:rPr lang="en-US" altLang="zh-CN"/>
              <a:t>HPA(horizontal pod autoscaler)</a:t>
            </a:r>
            <a:r>
              <a:rPr lang="zh-CN" altLang="en-US"/>
              <a:t>只能用</a:t>
            </a:r>
            <a:r>
              <a:rPr lang="en-US" altLang="zh-CN"/>
              <a:t>cpu</a:t>
            </a:r>
            <a:r>
              <a:rPr lang="zh-CN" altLang="en-US"/>
              <a:t>作计算</a:t>
            </a:r>
            <a:r>
              <a:rPr lang="en-US" altLang="zh-CN"/>
              <a:t>metrics</a:t>
            </a:r>
            <a:endParaRPr lang="en-US" altLang="zh-CN"/>
          </a:p>
          <a:p>
            <a:r>
              <a:rPr lang="en-US" altLang="zh-CN"/>
              <a:t>memory based auto scaling</a:t>
            </a:r>
            <a:r>
              <a:rPr lang="zh-CN" altLang="en-US"/>
              <a:t>需要解决内存释放的问题</a:t>
            </a:r>
            <a:r>
              <a:rPr lang="en-US" altLang="zh-CN"/>
              <a:t>(K.I.A 15.1.3)</a:t>
            </a:r>
            <a:endParaRPr lang="en-US" altLang="zh-CN"/>
          </a:p>
          <a:p>
            <a:r>
              <a:rPr lang="en-US" altLang="zh-CN"/>
              <a:t>custom metric</a:t>
            </a:r>
            <a:r>
              <a:rPr lang="zh-CN" altLang="en-US"/>
              <a:t>的配置方式非常复杂</a:t>
            </a:r>
            <a:r>
              <a:rPr lang="en-US" altLang="zh-CN"/>
              <a:t>(K.I.A 15.1.4)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Auto scaling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K.I.A</a:t>
            </a:r>
            <a:r>
              <a:rPr lang="zh-CN" altLang="en-US"/>
              <a:t>第一版时期</a:t>
            </a:r>
            <a:r>
              <a:rPr lang="en-US" altLang="zh-CN"/>
              <a:t>(kubernetes 1.9)</a:t>
            </a:r>
            <a:r>
              <a:rPr lang="zh-CN" altLang="en-US"/>
              <a:t>不能实现</a:t>
            </a:r>
            <a:r>
              <a:rPr lang="en-US" altLang="zh-CN"/>
              <a:t>vertical scaling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kubernetes1.11</a:t>
            </a:r>
            <a:r>
              <a:rPr lang="zh-CN" altLang="en-US"/>
              <a:t>以后，</a:t>
            </a:r>
            <a:r>
              <a:rPr lang="en-US" altLang="zh-CN"/>
              <a:t>HPA</a:t>
            </a:r>
            <a:r>
              <a:rPr lang="zh-CN" altLang="en-US"/>
              <a:t>从</a:t>
            </a:r>
            <a:r>
              <a:rPr lang="en-US" altLang="zh-CN"/>
              <a:t>heapster</a:t>
            </a:r>
            <a:r>
              <a:rPr lang="zh-CN" altLang="en-US"/>
              <a:t>读</a:t>
            </a:r>
            <a:r>
              <a:rPr lang="en-US" altLang="zh-CN"/>
              <a:t>metrics</a:t>
            </a:r>
            <a:r>
              <a:rPr lang="zh-CN" altLang="en-US"/>
              <a:t>已废弃</a:t>
            </a:r>
            <a:endParaRPr lang="zh-CN" altLang="en-US"/>
          </a:p>
          <a:p>
            <a:r>
              <a:rPr lang="zh-CN" altLang="en-US"/>
              <a:t>目前</a:t>
            </a:r>
            <a:r>
              <a:rPr lang="en-US" altLang="zh-CN"/>
              <a:t>kubernetes</a:t>
            </a:r>
            <a:r>
              <a:rPr lang="zh-CN" altLang="en-US"/>
              <a:t>版本提供对</a:t>
            </a:r>
            <a:r>
              <a:rPr lang="en-US" altLang="zh-CN"/>
              <a:t>vertical autoscaling</a:t>
            </a:r>
            <a:r>
              <a:rPr lang="zh-CN" altLang="en-US"/>
              <a:t>的支持</a:t>
            </a:r>
            <a:endParaRPr lang="zh-CN" altLang="en-US"/>
          </a:p>
          <a:p>
            <a:pPr lvl="1"/>
            <a:r>
              <a:rPr lang="zh-CN" altLang="en-US"/>
              <a:t>https://cloud.google.com/kubernetes-engine/docs/concepts/verticalpodautoscaler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理论进展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configMap</a:t>
            </a:r>
            <a:endParaRPr lang="en-US" altLang="zh-CN"/>
          </a:p>
          <a:p>
            <a:r>
              <a:rPr lang="en-US" altLang="zh-CN"/>
              <a:t>scheduler</a:t>
            </a:r>
            <a:endParaRPr lang="en-US" altLang="zh-CN"/>
          </a:p>
          <a:p>
            <a:r>
              <a:rPr lang="en-US" altLang="zh-CN"/>
              <a:t>managing Resources</a:t>
            </a:r>
            <a:endParaRPr lang="en-US" altLang="zh-CN"/>
          </a:p>
          <a:p>
            <a:r>
              <a:rPr lang="en-US" altLang="zh-CN"/>
              <a:t>kubernetes Qos</a:t>
            </a:r>
            <a:endParaRPr lang="en-US" altLang="zh-CN"/>
          </a:p>
          <a:p>
            <a:r>
              <a:rPr lang="en-US" altLang="zh-CN"/>
              <a:t>monitoring Resources</a:t>
            </a:r>
            <a:endParaRPr lang="en-US" altLang="zh-CN"/>
          </a:p>
          <a:p>
            <a:r>
              <a:rPr lang="en-US" altLang="zh-CN"/>
              <a:t>auto scaling</a:t>
            </a:r>
            <a:endParaRPr lang="en-US" altLang="zh-CN"/>
          </a:p>
          <a:p>
            <a:pPr lvl="1"/>
            <a:r>
              <a:rPr lang="en-US" altLang="zh-CN" sz="2400">
                <a:solidFill>
                  <a:srgbClr val="FF0000"/>
                </a:solidFill>
              </a:rPr>
              <a:t>node affinity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Auto scaling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node</a:t>
            </a:r>
            <a:r>
              <a:rPr lang="zh-CN" altLang="en-US"/>
              <a:t>粒度的扩容：</a:t>
            </a:r>
            <a:endParaRPr lang="zh-CN" altLang="en-US"/>
          </a:p>
          <a:p>
            <a:pPr lvl="1"/>
            <a:r>
              <a:rPr lang="zh-CN" altLang="en-US"/>
              <a:t>仅在云服务器上支持</a:t>
            </a:r>
            <a:endParaRPr lang="zh-CN" altLang="en-US"/>
          </a:p>
          <a:p>
            <a:pPr lvl="1"/>
            <a:r>
              <a:rPr lang="zh-CN" altLang="en-US"/>
              <a:t>物理机扩</a:t>
            </a:r>
            <a:r>
              <a:rPr lang="en-US" altLang="zh-CN"/>
              <a:t>node</a:t>
            </a:r>
            <a:r>
              <a:rPr lang="zh-CN" altLang="en-US"/>
              <a:t>需要加机器，没有意义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Advanced scheduling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Node Taints</a:t>
            </a:r>
            <a:endParaRPr lang="en-US" altLang="zh-CN"/>
          </a:p>
          <a:p>
            <a:r>
              <a:rPr lang="en-US" altLang="zh-CN"/>
              <a:t>Pod Tolerations</a:t>
            </a:r>
            <a:endParaRPr lang="en-US" altLang="zh-CN"/>
          </a:p>
          <a:p>
            <a:r>
              <a:rPr lang="en-US" altLang="zh-CN"/>
              <a:t>Node selector</a:t>
            </a:r>
            <a:endParaRPr lang="en-US" altLang="zh-CN"/>
          </a:p>
          <a:p>
            <a:r>
              <a:rPr lang="en-US" altLang="zh-CN"/>
              <a:t>Node affinity</a:t>
            </a:r>
            <a:endParaRPr lang="en-US" altLang="zh-CN"/>
          </a:p>
          <a:p>
            <a:r>
              <a:rPr lang="en-US" altLang="zh-CN"/>
              <a:t>Pod affinity</a:t>
            </a:r>
            <a:endParaRPr lang="en-US" altLang="zh-CN"/>
          </a:p>
          <a:p>
            <a:r>
              <a:rPr lang="en-US" altLang="zh-CN"/>
              <a:t>Pod anti-affinity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Node Taints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taint</a:t>
            </a:r>
            <a:endParaRPr lang="en-US" altLang="zh-CN"/>
          </a:p>
          <a:p>
            <a:pPr lvl="1"/>
            <a:r>
              <a:rPr lang="en-US" altLang="zh-CN"/>
              <a:t>key	node-role.kubernetes.io/master</a:t>
            </a:r>
            <a:endParaRPr lang="en-US" altLang="zh-CN"/>
          </a:p>
          <a:p>
            <a:pPr lvl="1"/>
            <a:r>
              <a:rPr lang="en-US" altLang="zh-CN"/>
              <a:t>value	null</a:t>
            </a:r>
            <a:endParaRPr lang="en-US" altLang="zh-CN"/>
          </a:p>
          <a:p>
            <a:pPr lvl="1"/>
            <a:r>
              <a:rPr lang="en-US" altLang="zh-CN"/>
              <a:t>effect	NoSchedule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3551555"/>
            <a:ext cx="8812530" cy="27057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Node Taints &amp; Pod Toleration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只有含有相应</a:t>
            </a:r>
            <a:r>
              <a:rPr lang="en-US" altLang="zh-CN"/>
              <a:t>pod toleration</a:t>
            </a:r>
            <a:r>
              <a:rPr lang="zh-CN" altLang="en-US"/>
              <a:t>的</a:t>
            </a:r>
            <a:r>
              <a:rPr lang="en-US" altLang="zh-CN"/>
              <a:t>pod</a:t>
            </a:r>
            <a:r>
              <a:rPr lang="zh-CN" altLang="en-US"/>
              <a:t>能被分配到含对应</a:t>
            </a:r>
            <a:r>
              <a:rPr lang="en-US" altLang="zh-CN"/>
              <a:t>taint</a:t>
            </a:r>
            <a:r>
              <a:rPr lang="zh-CN" altLang="en-US"/>
              <a:t>的</a:t>
            </a:r>
            <a:r>
              <a:rPr lang="en-US" altLang="zh-CN"/>
              <a:t>node</a:t>
            </a:r>
            <a:r>
              <a:rPr lang="zh-CN" altLang="en-US"/>
              <a:t>上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835" y="3968750"/>
            <a:ext cx="4508500" cy="2703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75" y="2345690"/>
            <a:ext cx="8931910" cy="16230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Node Taints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典型</a:t>
            </a:r>
            <a:r>
              <a:rPr lang="en-US" altLang="zh-CN"/>
              <a:t>Node Taints Effect</a:t>
            </a:r>
            <a:endParaRPr lang="en-US" altLang="zh-CN"/>
          </a:p>
          <a:p>
            <a:pPr lvl="1"/>
            <a:r>
              <a:rPr lang="en-US" altLang="zh-CN"/>
              <a:t>NoSchedule</a:t>
            </a:r>
            <a:endParaRPr lang="en-US" altLang="zh-CN"/>
          </a:p>
          <a:p>
            <a:pPr lvl="2"/>
            <a:r>
              <a:rPr lang="zh-CN" altLang="en-US" sz="2000"/>
              <a:t>如果</a:t>
            </a:r>
            <a:r>
              <a:rPr lang="en-US" altLang="zh-CN" sz="2000"/>
              <a:t>pod</a:t>
            </a:r>
            <a:r>
              <a:rPr lang="zh-CN" altLang="en-US" sz="2000"/>
              <a:t>不容忍这个</a:t>
            </a:r>
            <a:r>
              <a:rPr lang="en-US" altLang="zh-CN" sz="2000"/>
              <a:t>taint</a:t>
            </a:r>
            <a:r>
              <a:rPr lang="zh-CN" altLang="en-US" sz="2000"/>
              <a:t>就不会被调度到该</a:t>
            </a:r>
            <a:r>
              <a:rPr lang="en-US" altLang="zh-CN" sz="2000"/>
              <a:t>node</a:t>
            </a:r>
            <a:r>
              <a:rPr lang="zh-CN" altLang="en-US" sz="2000"/>
              <a:t>上</a:t>
            </a:r>
            <a:endParaRPr lang="en-US" altLang="zh-CN"/>
          </a:p>
          <a:p>
            <a:pPr lvl="1"/>
            <a:r>
              <a:rPr lang="en-US" altLang="zh-CN"/>
              <a:t>PreferNoSchedule</a:t>
            </a:r>
            <a:endParaRPr lang="en-US" altLang="zh-CN"/>
          </a:p>
          <a:p>
            <a:pPr lvl="2"/>
            <a:r>
              <a:rPr lang="en-US" altLang="zh-CN"/>
              <a:t>scheduler</a:t>
            </a:r>
            <a:r>
              <a:rPr lang="zh-CN" altLang="en-US"/>
              <a:t>会尽量避免调度不含该</a:t>
            </a:r>
            <a:r>
              <a:rPr lang="en-US" altLang="zh-CN"/>
              <a:t>toleration</a:t>
            </a:r>
            <a:r>
              <a:rPr lang="zh-CN" altLang="en-US"/>
              <a:t>的</a:t>
            </a:r>
            <a:r>
              <a:rPr lang="en-US" altLang="zh-CN"/>
              <a:t>pod</a:t>
            </a:r>
            <a:r>
              <a:rPr lang="zh-CN" altLang="en-US"/>
              <a:t>到</a:t>
            </a:r>
            <a:r>
              <a:rPr lang="en-US" altLang="zh-CN"/>
              <a:t>tainted node</a:t>
            </a:r>
            <a:r>
              <a:rPr lang="zh-CN" altLang="en-US"/>
              <a:t>上</a:t>
            </a:r>
            <a:endParaRPr lang="zh-CN" altLang="en-US"/>
          </a:p>
          <a:p>
            <a:pPr lvl="2"/>
            <a:r>
              <a:rPr lang="zh-CN" altLang="en-US"/>
              <a:t>如果实在没有其他</a:t>
            </a:r>
            <a:r>
              <a:rPr lang="en-US" altLang="zh-CN"/>
              <a:t>node available</a:t>
            </a:r>
            <a:r>
              <a:rPr lang="zh-CN" altLang="en-US"/>
              <a:t>才调度</a:t>
            </a:r>
            <a:endParaRPr lang="en-US" altLang="zh-CN"/>
          </a:p>
          <a:p>
            <a:pPr lvl="1"/>
            <a:r>
              <a:rPr lang="en-US" altLang="zh-CN"/>
              <a:t>NoExecute</a:t>
            </a:r>
            <a:endParaRPr lang="en-US" altLang="zh-CN"/>
          </a:p>
          <a:p>
            <a:pPr lvl="2"/>
            <a:r>
              <a:rPr lang="zh-CN" altLang="en-US"/>
              <a:t>不仅影响调度还影响执行</a:t>
            </a:r>
            <a:endParaRPr lang="zh-CN" altLang="en-US"/>
          </a:p>
          <a:p>
            <a:pPr lvl="2"/>
            <a:r>
              <a:rPr lang="zh-CN" altLang="en-US"/>
              <a:t>正在运行的</a:t>
            </a:r>
            <a:r>
              <a:rPr lang="en-US" altLang="zh-CN"/>
              <a:t>pod</a:t>
            </a:r>
            <a:r>
              <a:rPr lang="zh-CN" altLang="en-US"/>
              <a:t>如果不容忍该</a:t>
            </a:r>
            <a:r>
              <a:rPr lang="en-US" altLang="zh-CN"/>
              <a:t>toleration</a:t>
            </a:r>
            <a:r>
              <a:rPr lang="zh-CN" altLang="en-US"/>
              <a:t>则会被驱逐出</a:t>
            </a:r>
            <a:r>
              <a:rPr lang="en-US" altLang="zh-CN"/>
              <a:t>tainted node</a:t>
            </a:r>
            <a:endParaRPr lang="en-US" altLang="zh-CN"/>
          </a:p>
          <a:p>
            <a:pPr marL="914400" lvl="2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Node Taints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Adding taint</a:t>
            </a:r>
            <a:endParaRPr lang="en-US" altLang="zh-CN"/>
          </a:p>
          <a:p>
            <a:pPr lvl="1"/>
            <a:r>
              <a:rPr lang="en-US" altLang="zh-CN"/>
              <a:t>kubectl taint node &lt;nodeName&gt; &lt;key=value:effect&gt;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 sz="2800"/>
              <a:t>Adding toleration</a:t>
            </a:r>
            <a:endParaRPr lang="en-US" altLang="zh-CN" sz="2800"/>
          </a:p>
          <a:p>
            <a:pPr lvl="0"/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722245"/>
            <a:ext cx="10503535" cy="774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165" y="3496945"/>
            <a:ext cx="5513705" cy="29159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Node Affinity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类似</a:t>
            </a:r>
            <a:r>
              <a:rPr lang="en-US" altLang="zh-CN"/>
              <a:t>Node Selector</a:t>
            </a:r>
            <a:endParaRPr lang="en-US" altLang="zh-CN"/>
          </a:p>
          <a:p>
            <a:pPr lvl="1"/>
            <a:r>
              <a:rPr lang="en-US" altLang="zh-CN"/>
              <a:t>pod</a:t>
            </a:r>
            <a:r>
              <a:rPr lang="zh-CN" altLang="en-US"/>
              <a:t>的</a:t>
            </a:r>
            <a:r>
              <a:rPr lang="en-US" altLang="zh-CN"/>
              <a:t>spec</a:t>
            </a:r>
            <a:endParaRPr lang="en-US" altLang="zh-CN"/>
          </a:p>
          <a:p>
            <a:pPr lvl="1"/>
            <a:r>
              <a:rPr lang="zh-CN" altLang="en-US"/>
              <a:t>选择适合该</a:t>
            </a:r>
            <a:r>
              <a:rPr lang="en-US" altLang="zh-CN"/>
              <a:t>pod</a:t>
            </a:r>
            <a:r>
              <a:rPr lang="zh-CN" altLang="en-US"/>
              <a:t>调度的</a:t>
            </a:r>
            <a:r>
              <a:rPr lang="en-US" altLang="zh-CN"/>
              <a:t>node</a:t>
            </a:r>
            <a:endParaRPr lang="en-US" altLang="zh-CN"/>
          </a:p>
          <a:p>
            <a:pPr lvl="1"/>
            <a:r>
              <a:rPr lang="zh-CN" altLang="en-US"/>
              <a:t>通过</a:t>
            </a:r>
            <a:r>
              <a:rPr lang="en-US" altLang="zh-CN"/>
              <a:t>node</a:t>
            </a:r>
            <a:r>
              <a:rPr lang="zh-CN" altLang="en-US"/>
              <a:t>的</a:t>
            </a:r>
            <a:r>
              <a:rPr lang="en-US" altLang="zh-CN"/>
              <a:t>label</a:t>
            </a:r>
            <a:r>
              <a:rPr lang="zh-CN" altLang="en-US"/>
              <a:t>选择</a:t>
            </a:r>
            <a:endParaRPr lang="zh-CN" altLang="en-US"/>
          </a:p>
          <a:p>
            <a:pPr lvl="0"/>
            <a:r>
              <a:rPr lang="zh-CN" altLang="en-US"/>
              <a:t>跟</a:t>
            </a:r>
            <a:r>
              <a:rPr lang="en-US" altLang="zh-CN"/>
              <a:t>Node affinity</a:t>
            </a:r>
            <a:r>
              <a:rPr lang="zh-CN" altLang="en-US"/>
              <a:t>应用场景相关的</a:t>
            </a:r>
            <a:r>
              <a:rPr lang="en-US" altLang="zh-CN"/>
              <a:t>label</a:t>
            </a:r>
            <a:r>
              <a:rPr lang="zh-CN" altLang="en-US"/>
              <a:t>示例</a:t>
            </a:r>
            <a:endParaRPr lang="zh-CN" altLang="en-US"/>
          </a:p>
          <a:p>
            <a:pPr lvl="1"/>
            <a:r>
              <a:rPr lang="en-US" altLang="zh-CN"/>
              <a:t>geographical region info</a:t>
            </a:r>
            <a:endParaRPr lang="en-US" altLang="zh-CN"/>
          </a:p>
          <a:p>
            <a:pPr lvl="1"/>
            <a:r>
              <a:rPr lang="en-US" altLang="zh-CN"/>
              <a:t>availability zone</a:t>
            </a:r>
            <a:endParaRPr lang="en-US" altLang="zh-CN"/>
          </a:p>
          <a:p>
            <a:pPr lvl="1"/>
            <a:r>
              <a:rPr lang="en-US" altLang="zh-CN"/>
              <a:t>hostname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182870"/>
            <a:ext cx="8213090" cy="12934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Node Affinity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Node Affinity &gt; Node Selector</a:t>
            </a:r>
            <a:endParaRPr lang="en-US" altLang="zh-CN"/>
          </a:p>
          <a:p>
            <a:pPr lvl="1"/>
            <a:r>
              <a:rPr lang="zh-CN" altLang="en-US"/>
              <a:t>除了</a:t>
            </a:r>
            <a:r>
              <a:rPr lang="en-US" altLang="zh-CN"/>
              <a:t>match</a:t>
            </a:r>
            <a:r>
              <a:rPr lang="zh-CN" altLang="en-US"/>
              <a:t>提供了</a:t>
            </a:r>
            <a:r>
              <a:rPr lang="en-US" altLang="zh-CN"/>
              <a:t>prefer</a:t>
            </a:r>
            <a:r>
              <a:rPr lang="zh-CN" altLang="en-US"/>
              <a:t>的模式</a:t>
            </a:r>
            <a:endParaRPr lang="zh-CN" altLang="en-US"/>
          </a:p>
          <a:p>
            <a:pPr lvl="1"/>
            <a:r>
              <a:rPr lang="zh-CN" altLang="en-US"/>
              <a:t>提供了</a:t>
            </a:r>
            <a:r>
              <a:rPr lang="en-US" altLang="zh-CN"/>
              <a:t>scheduling</a:t>
            </a:r>
            <a:r>
              <a:rPr lang="zh-CN" altLang="en-US"/>
              <a:t>和</a:t>
            </a:r>
            <a:r>
              <a:rPr lang="en-US" altLang="zh-CN"/>
              <a:t>executing</a:t>
            </a:r>
            <a:r>
              <a:rPr lang="zh-CN" altLang="en-US"/>
              <a:t>两种影响方式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195320"/>
            <a:ext cx="7315200" cy="25476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Pod Affinity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pods</a:t>
            </a:r>
            <a:r>
              <a:rPr lang="zh-CN" altLang="en-US"/>
              <a:t>之间的调度偏好</a:t>
            </a:r>
            <a:endParaRPr lang="zh-CN" altLang="en-US"/>
          </a:p>
          <a:p>
            <a:r>
              <a:rPr lang="en-US" altLang="zh-CN"/>
              <a:t>topologyKey</a:t>
            </a:r>
            <a:endParaRPr lang="en-US" altLang="zh-CN"/>
          </a:p>
          <a:p>
            <a:pPr lvl="1"/>
            <a:r>
              <a:rPr lang="en-US" altLang="zh-CN" sz="2400"/>
              <a:t>label key</a:t>
            </a:r>
            <a:endParaRPr lang="en-US" altLang="zh-CN"/>
          </a:p>
          <a:p>
            <a:pPr lvl="0"/>
            <a:r>
              <a:rPr lang="en-US" altLang="zh-CN"/>
              <a:t>labelSelector</a:t>
            </a:r>
            <a:endParaRPr lang="en-US" altLang="zh-CN"/>
          </a:p>
          <a:p>
            <a:pPr lvl="1"/>
            <a:r>
              <a:rPr lang="en-US" altLang="zh-CN"/>
              <a:t>matchLabels/matchExpression</a:t>
            </a:r>
            <a:endParaRPr lang="en-US" altLang="zh-CN"/>
          </a:p>
          <a:p>
            <a:pPr lvl="0"/>
            <a:r>
              <a:rPr lang="zh-CN" altLang="en-US"/>
              <a:t>逻辑</a:t>
            </a:r>
            <a:endParaRPr lang="zh-CN" altLang="en-US"/>
          </a:p>
          <a:p>
            <a:pPr lvl="1"/>
            <a:r>
              <a:rPr lang="en-US" altLang="zh-CN"/>
              <a:t>pod</a:t>
            </a:r>
            <a:r>
              <a:rPr lang="zh-CN" altLang="en-US"/>
              <a:t>会被调度到</a:t>
            </a:r>
            <a:r>
              <a:rPr lang="en-US" altLang="zh-CN"/>
              <a:t>label selector matched</a:t>
            </a:r>
            <a:r>
              <a:rPr lang="zh-CN" altLang="en-US"/>
              <a:t>的</a:t>
            </a:r>
            <a:r>
              <a:rPr lang="en-US" altLang="zh-CN"/>
              <a:t>node</a:t>
            </a:r>
            <a:r>
              <a:rPr lang="zh-CN" altLang="en-US"/>
              <a:t>的相同</a:t>
            </a:r>
            <a:r>
              <a:rPr lang="en-US" altLang="zh-CN"/>
              <a:t>topology key</a:t>
            </a:r>
            <a:r>
              <a:rPr lang="zh-CN" altLang="en-US"/>
              <a:t>上</a:t>
            </a:r>
            <a:endParaRPr lang="zh-CN" altLang="en-US"/>
          </a:p>
          <a:p>
            <a:pPr lvl="1"/>
            <a:r>
              <a:rPr lang="zh-CN" altLang="en-US"/>
              <a:t>例如：</a:t>
            </a:r>
            <a:r>
              <a:rPr lang="en-US" altLang="zh-CN"/>
              <a:t>topologyKey=hostName pod</a:t>
            </a:r>
            <a:r>
              <a:rPr lang="zh-CN" altLang="en-US"/>
              <a:t>会被调度到刚好</a:t>
            </a:r>
            <a:r>
              <a:rPr lang="en-US" altLang="zh-CN"/>
              <a:t>match</a:t>
            </a:r>
            <a:r>
              <a:rPr lang="zh-CN" altLang="en-US"/>
              <a:t>上的那个</a:t>
            </a:r>
            <a:r>
              <a:rPr lang="en-US" altLang="zh-CN"/>
              <a:t>node</a:t>
            </a:r>
            <a:endParaRPr lang="en-US" altLang="zh-CN"/>
          </a:p>
          <a:p>
            <a:pPr lvl="1"/>
            <a:r>
              <a:rPr lang="zh-CN" altLang="en-US"/>
              <a:t>例如：</a:t>
            </a:r>
            <a:r>
              <a:rPr lang="en-US" altLang="zh-CN"/>
              <a:t>topologyKey=labelName pod</a:t>
            </a:r>
            <a:r>
              <a:rPr lang="zh-CN" altLang="en-US"/>
              <a:t>可被调度到</a:t>
            </a:r>
            <a:r>
              <a:rPr lang="en-US" altLang="zh-CN"/>
              <a:t>match</a:t>
            </a:r>
            <a:r>
              <a:rPr lang="zh-CN" altLang="en-US"/>
              <a:t>上的</a:t>
            </a:r>
            <a:r>
              <a:rPr lang="en-US" altLang="zh-CN"/>
              <a:t>node</a:t>
            </a:r>
            <a:r>
              <a:rPr lang="zh-CN" altLang="en-US"/>
              <a:t>相同</a:t>
            </a:r>
            <a:r>
              <a:rPr lang="en-US" altLang="zh-CN"/>
              <a:t>labelName</a:t>
            </a:r>
            <a:r>
              <a:rPr lang="zh-CN" altLang="en-US"/>
              <a:t>的所有</a:t>
            </a:r>
            <a:r>
              <a:rPr lang="en-US" altLang="zh-CN"/>
              <a:t>node</a:t>
            </a:r>
            <a:r>
              <a:rPr lang="zh-CN" altLang="en-US"/>
              <a:t>上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5040" y="365125"/>
            <a:ext cx="7108825" cy="25088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Pod Affinity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09090"/>
            <a:ext cx="69037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ConfigMap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作用：配置环境变量</a:t>
            </a:r>
            <a:r>
              <a:rPr lang="en-US" altLang="zh-CN"/>
              <a:t>/configuration</a:t>
            </a:r>
            <a:endParaRPr lang="en-US" altLang="zh-CN"/>
          </a:p>
          <a:p>
            <a:r>
              <a:rPr lang="zh-CN" altLang="en-US"/>
              <a:t>替代方法：</a:t>
            </a:r>
            <a:endParaRPr lang="zh-CN" altLang="en-US"/>
          </a:p>
          <a:p>
            <a:pPr lvl="1"/>
            <a:r>
              <a:rPr lang="en-US" altLang="zh-CN"/>
              <a:t>passing command line arguments to </a:t>
            </a:r>
            <a:r>
              <a:rPr lang="en-US" altLang="zh-CN">
                <a:solidFill>
                  <a:srgbClr val="FF0000"/>
                </a:solidFill>
              </a:rPr>
              <a:t>containers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/>
              <a:t>custom environment variables for </a:t>
            </a:r>
            <a:r>
              <a:rPr lang="en-US" altLang="zh-CN">
                <a:solidFill>
                  <a:srgbClr val="FF0000"/>
                </a:solidFill>
              </a:rPr>
              <a:t>container</a:t>
            </a:r>
            <a:endParaRPr lang="en-US" altLang="zh-CN"/>
          </a:p>
          <a:p>
            <a:pPr lvl="1"/>
            <a:r>
              <a:rPr lang="en-US" altLang="zh-CN"/>
              <a:t>mount config files as special volumes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advanced scheduling</a:t>
            </a:r>
            <a:r>
              <a:rPr lang="zh-CN" altLang="en-US"/>
              <a:t>的这些</a:t>
            </a:r>
            <a:r>
              <a:rPr lang="en-US" altLang="zh-CN"/>
              <a:t>rules</a:t>
            </a:r>
            <a:r>
              <a:rPr lang="zh-CN" altLang="en-US"/>
              <a:t>用不用？</a:t>
            </a:r>
            <a:endParaRPr lang="zh-CN" altLang="en-US"/>
          </a:p>
          <a:p>
            <a:r>
              <a:rPr lang="zh-CN" altLang="en-US"/>
              <a:t>如果用的话，是作为核心决策</a:t>
            </a:r>
            <a:r>
              <a:rPr lang="en-US" altLang="zh-CN"/>
              <a:t>(</a:t>
            </a:r>
            <a:r>
              <a:rPr lang="zh-CN" altLang="en-US"/>
              <a:t>违背</a:t>
            </a:r>
            <a:r>
              <a:rPr lang="en-US" altLang="zh-CN"/>
              <a:t>RL</a:t>
            </a:r>
            <a:r>
              <a:rPr lang="zh-CN" altLang="en-US"/>
              <a:t>模型</a:t>
            </a:r>
            <a:r>
              <a:rPr lang="en-US" altLang="zh-CN"/>
              <a:t>)</a:t>
            </a:r>
            <a:r>
              <a:rPr lang="zh-CN" altLang="en-US"/>
              <a:t>还是模型外部输入在最后一层使用？</a:t>
            </a:r>
            <a:endParaRPr lang="zh-CN" altLang="en-US"/>
          </a:p>
          <a:p>
            <a:r>
              <a:rPr lang="zh-CN" altLang="en-US"/>
              <a:t>目前的</a:t>
            </a:r>
            <a:r>
              <a:rPr lang="en-US" altLang="zh-CN"/>
              <a:t>kubernetes</a:t>
            </a:r>
            <a:r>
              <a:rPr lang="zh-CN" altLang="en-US"/>
              <a:t>提供的</a:t>
            </a:r>
            <a:r>
              <a:rPr lang="en-US" altLang="zh-CN"/>
              <a:t>scheduling method</a:t>
            </a:r>
            <a:r>
              <a:rPr lang="zh-CN" altLang="en-US"/>
              <a:t>用处不大，需要看自定义</a:t>
            </a:r>
            <a:r>
              <a:rPr lang="en-US" altLang="zh-CN"/>
              <a:t>scheduler</a:t>
            </a:r>
            <a:r>
              <a:rPr lang="zh-CN" altLang="en-US"/>
              <a:t>相关的资料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Node affinity(not ignore executing)</a:t>
            </a:r>
            <a:r>
              <a:rPr lang="zh-CN" altLang="en-US">
                <a:solidFill>
                  <a:srgbClr val="FF0000"/>
                </a:solidFill>
              </a:rPr>
              <a:t>是不是可以解决运行过程中迁移</a:t>
            </a:r>
            <a:r>
              <a:rPr lang="en-US" altLang="zh-CN">
                <a:solidFill>
                  <a:srgbClr val="FF0000"/>
                </a:solidFill>
              </a:rPr>
              <a:t>pod</a:t>
            </a:r>
            <a:r>
              <a:rPr lang="zh-CN" altLang="en-US">
                <a:solidFill>
                  <a:srgbClr val="FF0000"/>
                </a:solidFill>
              </a:rPr>
              <a:t>？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是否会重启</a:t>
            </a:r>
            <a:r>
              <a:rPr lang="en-US" altLang="zh-CN">
                <a:solidFill>
                  <a:srgbClr val="FF0000"/>
                </a:solidFill>
              </a:rPr>
              <a:t>pod</a:t>
            </a:r>
            <a:r>
              <a:rPr lang="zh-CN" altLang="en-US">
                <a:solidFill>
                  <a:srgbClr val="FF0000"/>
                </a:solidFill>
              </a:rPr>
              <a:t>？（需求：无状态，可杀死）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热启动，迁移怎么解决？同步？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实践进展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动态调度模块前端</a:t>
            </a:r>
            <a:endParaRPr lang="zh-CN" altLang="en-US"/>
          </a:p>
          <a:p>
            <a:r>
              <a:rPr lang="zh-CN" altLang="en-US"/>
              <a:t>动态调度模块后端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动态部署算法</a:t>
            </a:r>
            <a:endParaRPr lang="zh-CN" altLang="en-US"/>
          </a:p>
          <a:p>
            <a:pPr lvl="1"/>
            <a:r>
              <a:rPr lang="zh-CN" altLang="en-US" sz="2400"/>
              <a:t>实时</a:t>
            </a:r>
            <a:r>
              <a:rPr lang="en-US" altLang="zh-CN" sz="2400"/>
              <a:t>metrics</a:t>
            </a:r>
            <a:endParaRPr lang="zh-CN" altLang="en-US"/>
          </a:p>
          <a:p>
            <a:pPr lvl="1"/>
            <a:r>
              <a:rPr lang="zh-CN" altLang="en-US"/>
              <a:t>强化学习决策（利用率过高</a:t>
            </a:r>
            <a:r>
              <a:rPr lang="en-US" altLang="zh-CN"/>
              <a:t>/</a:t>
            </a:r>
            <a:r>
              <a:rPr lang="zh-CN" altLang="en-US"/>
              <a:t>利用率过低）</a:t>
            </a:r>
            <a:endParaRPr lang="zh-CN" altLang="en-US"/>
          </a:p>
          <a:p>
            <a:pPr lvl="2"/>
            <a:r>
              <a:rPr lang="en-US" altLang="zh-CN" sz="2000"/>
              <a:t>environ</a:t>
            </a:r>
            <a:r>
              <a:rPr lang="zh-CN" altLang="en-US" sz="2000"/>
              <a:t>：</a:t>
            </a:r>
            <a:r>
              <a:rPr lang="en-US" altLang="zh-CN" sz="2000"/>
              <a:t>node/pod</a:t>
            </a:r>
            <a:endParaRPr lang="en-US" altLang="zh-CN" sz="2000"/>
          </a:p>
          <a:p>
            <a:pPr lvl="2"/>
            <a:r>
              <a:rPr lang="en-US" altLang="zh-CN" sz="2000"/>
              <a:t>action</a:t>
            </a:r>
            <a:r>
              <a:rPr lang="zh-CN" altLang="en-US" sz="2000"/>
              <a:t>：迁移</a:t>
            </a:r>
            <a:r>
              <a:rPr lang="en-US" altLang="zh-CN" sz="2000"/>
              <a:t>/node affinity</a:t>
            </a:r>
            <a:r>
              <a:rPr lang="zh-CN" altLang="en-US" sz="2000"/>
              <a:t>策略</a:t>
            </a:r>
            <a:r>
              <a:rPr lang="en-US" altLang="zh-CN" sz="2000"/>
              <a:t>/pod affinity</a:t>
            </a:r>
            <a:r>
              <a:rPr lang="zh-CN" altLang="en-US" sz="2000"/>
              <a:t>策略（比较）</a:t>
            </a:r>
            <a:endParaRPr lang="zh-CN" altLang="en-US" sz="2000"/>
          </a:p>
          <a:p>
            <a:pPr lvl="2"/>
            <a:r>
              <a:rPr lang="en-US" altLang="zh-CN" sz="2000"/>
              <a:t>evaluate</a:t>
            </a:r>
            <a:r>
              <a:rPr lang="zh-CN" altLang="en-US" sz="2000"/>
              <a:t>：对</a:t>
            </a:r>
            <a:r>
              <a:rPr lang="en-US" altLang="zh-CN" sz="2000"/>
              <a:t>action</a:t>
            </a:r>
            <a:r>
              <a:rPr lang="zh-CN" altLang="en-US" sz="2000"/>
              <a:t>的打分</a:t>
            </a:r>
            <a:endParaRPr lang="zh-CN" altLang="en-US"/>
          </a:p>
          <a:p>
            <a:pPr lvl="0"/>
            <a:r>
              <a:rPr lang="zh-CN" altLang="en-US">
                <a:solidFill>
                  <a:srgbClr val="FF0000"/>
                </a:solidFill>
              </a:rPr>
              <a:t>实施决策调整状态</a:t>
            </a:r>
            <a:r>
              <a:rPr lang="zh-CN" altLang="en-US"/>
              <a:t>（优先</a:t>
            </a:r>
            <a:r>
              <a:rPr lang="en-US" altLang="zh-CN"/>
              <a:t>12-2</a:t>
            </a:r>
            <a:r>
              <a:rPr lang="zh-CN" altLang="en-US"/>
              <a:t>月）</a:t>
            </a:r>
            <a:endParaRPr lang="zh-CN" altLang="en-US"/>
          </a:p>
          <a:p>
            <a:pPr lvl="1"/>
            <a:r>
              <a:rPr lang="en-US" altLang="zh-CN"/>
              <a:t>pod</a:t>
            </a:r>
            <a:r>
              <a:rPr lang="zh-CN" altLang="en-US"/>
              <a:t>迁移</a:t>
            </a:r>
            <a:endParaRPr lang="zh-CN" altLang="en-US"/>
          </a:p>
          <a:p>
            <a:pPr lvl="2"/>
            <a:r>
              <a:rPr lang="zh-CN" altLang="en-US"/>
              <a:t>热启动</a:t>
            </a:r>
            <a:r>
              <a:rPr lang="en-US" altLang="zh-CN"/>
              <a:t>/</a:t>
            </a:r>
            <a:r>
              <a:rPr lang="zh-CN" altLang="en-US"/>
              <a:t>冷启动</a:t>
            </a:r>
            <a:endParaRPr lang="zh-CN" altLang="en-US"/>
          </a:p>
          <a:p>
            <a:pPr lvl="2"/>
            <a:r>
              <a:rPr lang="en-US" altLang="zh-CN"/>
              <a:t>Node Affinity/</a:t>
            </a:r>
            <a:r>
              <a:rPr lang="zh-CN" altLang="en-US"/>
              <a:t>脚本手动</a:t>
            </a:r>
            <a:r>
              <a:rPr lang="en-US" altLang="zh-CN"/>
              <a:t>/custom scheduler?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下周计划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马尔可夫决策过程</a:t>
            </a:r>
            <a:r>
              <a:rPr lang="en-US" altLang="zh-CN"/>
              <a:t>+</a:t>
            </a:r>
            <a:r>
              <a:rPr lang="en-US" altLang="zh-CN">
                <a:solidFill>
                  <a:srgbClr val="FF0000"/>
                </a:solidFill>
              </a:rPr>
              <a:t>Q learning/SARSA/DQN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实时更改</a:t>
            </a:r>
            <a:r>
              <a:rPr lang="en-US" altLang="zh-CN">
                <a:solidFill>
                  <a:srgbClr val="FF0000"/>
                </a:solidFill>
              </a:rPr>
              <a:t>Node Affinity</a:t>
            </a:r>
            <a:r>
              <a:rPr lang="zh-CN" altLang="en-US">
                <a:solidFill>
                  <a:srgbClr val="FF0000"/>
                </a:solidFill>
              </a:rPr>
              <a:t>，执行决策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添加指标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qps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response time</a:t>
            </a:r>
            <a:endParaRPr lang="en-US" altLang="zh-CN">
              <a:solidFill>
                <a:srgbClr val="FF0000"/>
              </a:solidFill>
            </a:endParaRPr>
          </a:p>
          <a:p>
            <a:pPr lvl="0"/>
            <a:r>
              <a:rPr lang="en-US" altLang="zh-CN" sz="2800">
                <a:solidFill>
                  <a:schemeClr val="tx1"/>
                </a:solidFill>
              </a:rPr>
              <a:t>predicting</a:t>
            </a:r>
            <a:r>
              <a:rPr lang="zh-CN" altLang="en-US" sz="2800">
                <a:solidFill>
                  <a:schemeClr val="tx1"/>
                </a:solidFill>
              </a:rPr>
              <a:t>单独提一个页面</a:t>
            </a:r>
            <a:r>
              <a:rPr lang="en-US" altLang="zh-CN" sz="2800">
                <a:solidFill>
                  <a:schemeClr val="tx1"/>
                </a:solidFill>
              </a:rPr>
              <a:t>/monitor/scheduling</a:t>
            </a:r>
            <a:endParaRPr lang="zh-CN" altLang="en-US">
              <a:solidFill>
                <a:srgbClr val="FF0000"/>
              </a:solidFill>
            </a:endParaRPr>
          </a:p>
          <a:p>
            <a:endParaRPr lang="en-US" altLang="zh-CN"/>
          </a:p>
          <a:p>
            <a:r>
              <a:rPr lang="zh-CN" altLang="en-US"/>
              <a:t>预测模块整合</a:t>
            </a:r>
            <a:r>
              <a:rPr lang="en-US" altLang="zh-CN"/>
              <a:t>(?)</a:t>
            </a:r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下周汇报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35655" y="548640"/>
            <a:ext cx="8394065" cy="6038850"/>
          </a:xfrm>
        </p:spPr>
        <p:txBody>
          <a:bodyPr>
            <a:normAutofit fontScale="50000"/>
          </a:bodyPr>
          <a:p>
            <a:r>
              <a:rPr lang="zh-CN" altLang="en-US" sz="3200"/>
              <a:t>研究需求</a:t>
            </a:r>
            <a:r>
              <a:rPr lang="en-US" altLang="zh-CN" sz="3200"/>
              <a:t>(1-2</a:t>
            </a:r>
            <a:r>
              <a:rPr lang="zh-CN" altLang="en-US" sz="3200"/>
              <a:t>页</a:t>
            </a:r>
            <a:r>
              <a:rPr lang="en-US" altLang="zh-CN" sz="3200"/>
              <a:t>)</a:t>
            </a:r>
            <a:endParaRPr lang="zh-CN" altLang="en-US" sz="3200"/>
          </a:p>
          <a:p>
            <a:r>
              <a:rPr lang="zh-CN" altLang="en-US" sz="3200"/>
              <a:t>系统框图</a:t>
            </a:r>
            <a:r>
              <a:rPr lang="en-US" altLang="zh-CN" sz="3200"/>
              <a:t>(MonitorAnalysisPlanningExecuting</a:t>
            </a:r>
            <a:r>
              <a:rPr lang="zh-CN" altLang="en-US" sz="3200"/>
              <a:t>循环</a:t>
            </a:r>
            <a:r>
              <a:rPr lang="en-US" altLang="zh-CN" sz="3200"/>
              <a:t>)</a:t>
            </a:r>
            <a:endParaRPr lang="zh-CN" altLang="en-US" sz="3200"/>
          </a:p>
          <a:p>
            <a:pPr lvl="1"/>
            <a:r>
              <a:rPr lang="zh-CN" altLang="en-US" sz="2800"/>
              <a:t>模块</a:t>
            </a:r>
            <a:endParaRPr lang="zh-CN" altLang="en-US" sz="2800"/>
          </a:p>
          <a:p>
            <a:pPr lvl="2"/>
            <a:r>
              <a:rPr lang="zh-CN" altLang="en-US" sz="2400"/>
              <a:t>模型池</a:t>
            </a:r>
            <a:endParaRPr lang="zh-CN" altLang="en-US" sz="2400"/>
          </a:p>
          <a:p>
            <a:pPr lvl="2"/>
            <a:r>
              <a:rPr lang="zh-CN" altLang="en-US" sz="2400"/>
              <a:t>监控</a:t>
            </a:r>
            <a:endParaRPr lang="zh-CN" altLang="en-US" sz="2400"/>
          </a:p>
          <a:p>
            <a:pPr lvl="2"/>
            <a:r>
              <a:rPr lang="zh-CN" altLang="en-US" sz="2400"/>
              <a:t>主动式</a:t>
            </a:r>
            <a:r>
              <a:rPr lang="en-US" altLang="zh-CN" sz="2400"/>
              <a:t>(</a:t>
            </a:r>
            <a:r>
              <a:rPr lang="zh-CN" altLang="en-US" sz="2400"/>
              <a:t>预测</a:t>
            </a:r>
            <a:r>
              <a:rPr lang="en-US" altLang="zh-CN" sz="2400"/>
              <a:t>)</a:t>
            </a:r>
            <a:endParaRPr lang="en-US" altLang="zh-CN" sz="2400"/>
          </a:p>
          <a:p>
            <a:pPr lvl="2"/>
            <a:r>
              <a:rPr lang="zh-CN" altLang="en-US" sz="2400"/>
              <a:t>动态部署</a:t>
            </a:r>
            <a:r>
              <a:rPr lang="en-US" altLang="zh-CN" sz="2400"/>
              <a:t>(</a:t>
            </a:r>
            <a:r>
              <a:rPr lang="zh-CN" altLang="en-US" sz="2400"/>
              <a:t>决策</a:t>
            </a:r>
            <a:r>
              <a:rPr lang="en-US" altLang="zh-CN" sz="2400"/>
              <a:t>+</a:t>
            </a:r>
            <a:r>
              <a:rPr lang="zh-CN" altLang="en-US" sz="2400"/>
              <a:t>执行</a:t>
            </a:r>
            <a:r>
              <a:rPr lang="en-US" altLang="zh-CN" sz="2400"/>
              <a:t>)</a:t>
            </a:r>
            <a:endParaRPr lang="en-US" altLang="zh-CN" sz="2400"/>
          </a:p>
          <a:p>
            <a:pPr lvl="2"/>
            <a:r>
              <a:rPr lang="zh-CN" altLang="en-US" sz="2400"/>
              <a:t>可视化</a:t>
            </a:r>
            <a:endParaRPr lang="zh-CN" altLang="en-US" sz="2400"/>
          </a:p>
          <a:p>
            <a:pPr lvl="1"/>
            <a:r>
              <a:rPr lang="zh-CN" altLang="en-US" sz="2800"/>
              <a:t>对象</a:t>
            </a:r>
            <a:endParaRPr lang="zh-CN" altLang="en-US" sz="2800"/>
          </a:p>
          <a:p>
            <a:pPr lvl="2"/>
            <a:r>
              <a:rPr lang="zh-CN" altLang="en-US" sz="2400"/>
              <a:t>用户请求</a:t>
            </a:r>
            <a:endParaRPr lang="zh-CN" altLang="en-US" sz="2400"/>
          </a:p>
          <a:p>
            <a:pPr lvl="2"/>
            <a:r>
              <a:rPr lang="en-US" altLang="zh-CN" sz="2400"/>
              <a:t>Node</a:t>
            </a:r>
            <a:endParaRPr lang="en-US" altLang="zh-CN" sz="2400"/>
          </a:p>
          <a:p>
            <a:pPr lvl="2"/>
            <a:r>
              <a:rPr lang="en-US" altLang="zh-CN" sz="2400"/>
              <a:t>Pod</a:t>
            </a:r>
            <a:endParaRPr lang="en-US" altLang="zh-CN" sz="2400"/>
          </a:p>
          <a:p>
            <a:pPr lvl="0"/>
            <a:r>
              <a:rPr lang="zh-CN" altLang="en-US" sz="3200"/>
              <a:t>实际系统</a:t>
            </a:r>
            <a:endParaRPr lang="zh-CN" altLang="en-US" sz="3200"/>
          </a:p>
          <a:p>
            <a:pPr lvl="1"/>
            <a:r>
              <a:rPr lang="zh-CN" altLang="en-US" sz="2800"/>
              <a:t>进展</a:t>
            </a:r>
            <a:r>
              <a:rPr lang="en-US" altLang="zh-CN" sz="2800"/>
              <a:t>(per module)</a:t>
            </a:r>
            <a:endParaRPr lang="zh-CN" altLang="en-US" sz="2800"/>
          </a:p>
          <a:p>
            <a:pPr lvl="2"/>
            <a:r>
              <a:rPr lang="zh-CN" altLang="en-US" sz="2400"/>
              <a:t>文字</a:t>
            </a:r>
            <a:endParaRPr lang="zh-CN" altLang="en-US" sz="2400"/>
          </a:p>
          <a:p>
            <a:pPr lvl="2"/>
            <a:r>
              <a:rPr lang="zh-CN" altLang="en-US" sz="2400"/>
              <a:t>截图</a:t>
            </a:r>
            <a:endParaRPr lang="zh-CN" altLang="en-US" sz="2400"/>
          </a:p>
          <a:p>
            <a:pPr lvl="1"/>
            <a:r>
              <a:rPr lang="zh-CN" altLang="en-US" sz="2800"/>
              <a:t>待完成内容</a:t>
            </a:r>
            <a:endParaRPr lang="zh-CN" altLang="en-US" sz="2800"/>
          </a:p>
          <a:p>
            <a:pPr lvl="0"/>
            <a:r>
              <a:rPr lang="en-US" altLang="zh-CN" sz="3200"/>
              <a:t>contribution</a:t>
            </a:r>
            <a:endParaRPr lang="en-US" altLang="zh-CN" sz="3200"/>
          </a:p>
          <a:p>
            <a:pPr lvl="1"/>
            <a:r>
              <a:rPr lang="zh-CN" altLang="en-US" sz="2800"/>
              <a:t>学习</a:t>
            </a:r>
            <a:endParaRPr lang="zh-CN" altLang="en-US" sz="2800"/>
          </a:p>
          <a:p>
            <a:pPr lvl="1"/>
            <a:r>
              <a:rPr lang="zh-CN" altLang="en-US" sz="2800"/>
              <a:t>实践</a:t>
            </a:r>
            <a:endParaRPr lang="zh-CN" altLang="en-US" sz="2800"/>
          </a:p>
          <a:p>
            <a:pPr lvl="0"/>
            <a:r>
              <a:rPr lang="en-US" altLang="zh-CN" sz="3200"/>
              <a:t>timetable</a:t>
            </a:r>
            <a:endParaRPr lang="en-US" altLang="zh-CN" sz="3200"/>
          </a:p>
          <a:p>
            <a:pPr lvl="1"/>
            <a:r>
              <a:rPr lang="zh-CN" altLang="en-US" sz="2800"/>
              <a:t>理论层面</a:t>
            </a:r>
            <a:r>
              <a:rPr lang="en-US" altLang="zh-CN" sz="2800"/>
              <a:t>(</a:t>
            </a:r>
            <a:r>
              <a:rPr lang="zh-CN" altLang="en-US" sz="2800"/>
              <a:t>强化学习</a:t>
            </a:r>
            <a:r>
              <a:rPr lang="en-US" altLang="zh-CN" sz="2800"/>
              <a:t>/</a:t>
            </a:r>
            <a:r>
              <a:rPr lang="zh-CN" altLang="en-US" sz="2800"/>
              <a:t>动态部署论文调研</a:t>
            </a:r>
            <a:r>
              <a:rPr lang="en-US" altLang="zh-CN" sz="2800"/>
              <a:t>)</a:t>
            </a:r>
            <a:endParaRPr lang="en-US" altLang="zh-CN" sz="2800"/>
          </a:p>
          <a:p>
            <a:pPr lvl="1"/>
            <a:r>
              <a:rPr lang="zh-CN" altLang="en-US" sz="2800"/>
              <a:t>实践层面</a:t>
            </a:r>
            <a:r>
              <a:rPr lang="en-US" altLang="zh-CN" sz="2800"/>
              <a:t>(</a:t>
            </a:r>
            <a:r>
              <a:rPr lang="zh-CN" altLang="en-US" sz="2800"/>
              <a:t>模型搭建</a:t>
            </a:r>
            <a:r>
              <a:rPr lang="en-US" altLang="zh-CN" sz="2800"/>
              <a:t>/</a:t>
            </a:r>
            <a:r>
              <a:rPr lang="zh-CN" altLang="en-US" sz="2800"/>
              <a:t>系统执行</a:t>
            </a:r>
            <a:r>
              <a:rPr lang="en-US" altLang="zh-CN" sz="2800"/>
              <a:t>)</a:t>
            </a:r>
            <a:endParaRPr lang="zh-CN" altLang="en-US"/>
          </a:p>
          <a:p>
            <a:pPr lvl="1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替代方法</a:t>
            </a:r>
            <a:r>
              <a:rPr lang="en-US" altLang="zh-CN"/>
              <a:t>1:passing command line arguments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Dockerfile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EntryPoint</a:t>
            </a:r>
            <a:r>
              <a:rPr lang="zh-CN" altLang="en-US"/>
              <a:t>：脚本</a:t>
            </a:r>
            <a:r>
              <a:rPr lang="en-US" altLang="zh-CN"/>
              <a:t>/</a:t>
            </a:r>
            <a:r>
              <a:rPr lang="zh-CN" altLang="en-US"/>
              <a:t>可执行文件</a:t>
            </a:r>
            <a:r>
              <a:rPr lang="en-US" altLang="zh-CN"/>
              <a:t>/</a:t>
            </a:r>
            <a:r>
              <a:rPr lang="zh-CN" altLang="en-US"/>
              <a:t>命令  形式：</a:t>
            </a:r>
            <a:r>
              <a:rPr lang="en-US" altLang="zh-CN"/>
              <a:t>Shell</a:t>
            </a:r>
            <a:r>
              <a:rPr lang="en-US" altLang="zh-CN" sz="1200"/>
              <a:t>(</a:t>
            </a:r>
            <a:r>
              <a:rPr lang="zh-CN" altLang="en-US" sz="1200"/>
              <a:t>实际的命令运行在</a:t>
            </a:r>
            <a:r>
              <a:rPr lang="en-US" altLang="zh-CN" sz="1200"/>
              <a:t>shell</a:t>
            </a:r>
            <a:r>
              <a:rPr lang="zh-CN" altLang="en-US" sz="1200"/>
              <a:t>的子进程</a:t>
            </a:r>
            <a:r>
              <a:rPr lang="en-US" altLang="zh-CN" sz="1200"/>
              <a:t>)</a:t>
            </a:r>
            <a:r>
              <a:rPr lang="en-US" altLang="zh-CN"/>
              <a:t>/Exec</a:t>
            </a:r>
            <a:endParaRPr lang="en-US" altLang="zh-CN"/>
          </a:p>
          <a:p>
            <a:pPr lvl="1"/>
            <a:r>
              <a:rPr lang="en-US" altLang="zh-CN"/>
              <a:t>CMD</a:t>
            </a:r>
            <a:r>
              <a:rPr lang="zh-CN" altLang="en-US"/>
              <a:t>：参数 修改方法：</a:t>
            </a:r>
            <a:r>
              <a:rPr lang="en-US" altLang="zh-CN"/>
              <a:t>docker run &lt;imageName&gt; arguments</a:t>
            </a:r>
            <a:endParaRPr lang="en-US" altLang="zh-CN"/>
          </a:p>
          <a:p>
            <a:pPr lvl="0"/>
            <a:r>
              <a:rPr lang="en-US" altLang="zh-CN"/>
              <a:t>Kubernetes(yaml):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029200"/>
            <a:ext cx="8382635" cy="149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3704590"/>
            <a:ext cx="4635500" cy="1409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51645" y="3742055"/>
            <a:ext cx="2611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不便的地方：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每次需要重新编辑和</a:t>
            </a:r>
            <a:r>
              <a:rPr lang="en-US" altLang="zh-CN">
                <a:solidFill>
                  <a:srgbClr val="FF0000"/>
                </a:solidFill>
              </a:rPr>
              <a:t>apply yaml/json</a:t>
            </a:r>
            <a:r>
              <a:rPr lang="zh-CN" altLang="en-US">
                <a:solidFill>
                  <a:srgbClr val="FF0000"/>
                </a:solidFill>
              </a:rPr>
              <a:t>文件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替代方法</a:t>
            </a:r>
            <a:r>
              <a:rPr lang="en-US" altLang="zh-CN"/>
              <a:t>2:container </a:t>
            </a:r>
            <a:r>
              <a:rPr lang="zh-CN" altLang="en-US"/>
              <a:t>环境变量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459865"/>
            <a:ext cx="6794500" cy="198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49040"/>
            <a:ext cx="419100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80935" y="1791970"/>
            <a:ext cx="44481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args</a:t>
            </a:r>
            <a:r>
              <a:rPr lang="zh-CN" altLang="en-US"/>
              <a:t>和</a:t>
            </a:r>
            <a:r>
              <a:rPr lang="en-US" altLang="zh-CN"/>
              <a:t>command</a:t>
            </a:r>
            <a:r>
              <a:rPr lang="zh-CN" altLang="en-US"/>
              <a:t>也可以引用</a:t>
            </a:r>
            <a:r>
              <a:rPr lang="en-US" altLang="zh-CN"/>
              <a:t>$(VAR)</a:t>
            </a:r>
            <a:r>
              <a:rPr lang="zh-CN" altLang="en-US"/>
              <a:t>环境变量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不同的环境变量只能放在不同</a:t>
            </a:r>
            <a:r>
              <a:rPr lang="en-US" altLang="zh-CN"/>
              <a:t>pod</a:t>
            </a:r>
            <a:r>
              <a:rPr lang="zh-CN" altLang="en-US"/>
              <a:t>里</a:t>
            </a:r>
            <a:endParaRPr lang="zh-CN" altLang="en-US"/>
          </a:p>
          <a:p>
            <a:r>
              <a:rPr lang="en-US" altLang="zh-CN"/>
              <a:t>- pod</a:t>
            </a:r>
            <a:r>
              <a:rPr lang="zh-CN" altLang="en-US"/>
              <a:t>的</a:t>
            </a:r>
            <a:r>
              <a:rPr lang="en-US" altLang="zh-CN"/>
              <a:t>spec</a:t>
            </a:r>
            <a:r>
              <a:rPr lang="zh-CN" altLang="en-US"/>
              <a:t>不能重用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更改环境变量需要重新</a:t>
            </a:r>
            <a:r>
              <a:rPr lang="en-US" altLang="zh-CN"/>
              <a:t>apply spec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ConfigMap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application</a:t>
            </a:r>
            <a:r>
              <a:rPr lang="zh-CN" altLang="en-US"/>
              <a:t>并</a:t>
            </a:r>
            <a:r>
              <a:rPr lang="zh-CN" altLang="en-US">
                <a:solidFill>
                  <a:srgbClr val="FF0000"/>
                </a:solidFill>
              </a:rPr>
              <a:t>不需要</a:t>
            </a:r>
            <a:r>
              <a:rPr lang="zh-CN" altLang="en-US"/>
              <a:t>知道</a:t>
            </a:r>
            <a:r>
              <a:rPr lang="en-US" altLang="zh-CN"/>
              <a:t>ConfigMap</a:t>
            </a:r>
            <a:r>
              <a:rPr lang="zh-CN" altLang="en-US"/>
              <a:t>的存在</a:t>
            </a:r>
            <a:endParaRPr lang="zh-CN" altLang="en-US"/>
          </a:p>
          <a:p>
            <a:r>
              <a:rPr lang="en-US" altLang="zh-CN"/>
              <a:t>ConfigMap</a:t>
            </a:r>
            <a:r>
              <a:rPr lang="zh-CN" altLang="en-US"/>
              <a:t>是以</a:t>
            </a:r>
            <a:r>
              <a:rPr lang="zh-CN" altLang="en-US">
                <a:solidFill>
                  <a:srgbClr val="FF0000"/>
                </a:solidFill>
              </a:rPr>
              <a:t>环境变量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挂载</a:t>
            </a:r>
            <a:r>
              <a:rPr lang="en-US" altLang="zh-CN">
                <a:solidFill>
                  <a:srgbClr val="FF0000"/>
                </a:solidFill>
              </a:rPr>
              <a:t>volume</a:t>
            </a:r>
            <a:r>
              <a:rPr lang="zh-CN" altLang="en-US"/>
              <a:t>的方式作用在</a:t>
            </a:r>
            <a:r>
              <a:rPr lang="en-US" altLang="zh-CN">
                <a:solidFill>
                  <a:srgbClr val="FF0000"/>
                </a:solidFill>
              </a:rPr>
              <a:t>container</a:t>
            </a:r>
            <a:r>
              <a:rPr lang="zh-CN" altLang="en-US"/>
              <a:t>上</a:t>
            </a:r>
            <a:endParaRPr lang="zh-CN" altLang="en-US"/>
          </a:p>
          <a:p>
            <a:r>
              <a:rPr lang="zh-CN" altLang="en-US"/>
              <a:t>不同的</a:t>
            </a:r>
            <a:r>
              <a:rPr lang="en-US" altLang="zh-CN"/>
              <a:t>ConfigMap</a:t>
            </a:r>
            <a:r>
              <a:rPr lang="zh-CN" altLang="en-US"/>
              <a:t>可以作用在同一批</a:t>
            </a:r>
            <a:r>
              <a:rPr lang="en-US" altLang="zh-CN"/>
              <a:t>Pods</a:t>
            </a:r>
            <a:r>
              <a:rPr lang="zh-CN" altLang="en-US"/>
              <a:t>上，实现不同目的</a:t>
            </a:r>
            <a:endParaRPr lang="zh-CN" altLang="en-US"/>
          </a:p>
          <a:p>
            <a:r>
              <a:rPr lang="zh-CN" altLang="en-US"/>
              <a:t>创建方法</a:t>
            </a:r>
            <a:endParaRPr lang="zh-CN" altLang="en-US"/>
          </a:p>
          <a:p>
            <a:pPr lvl="1"/>
            <a:r>
              <a:rPr lang="en-US" altLang="zh-CN"/>
              <a:t>kubectl create configmap &lt;name&gt; \</a:t>
            </a:r>
            <a:endParaRPr lang="en-US" altLang="zh-CN"/>
          </a:p>
          <a:p>
            <a:pPr marL="0" lvl="2" indent="0">
              <a:buNone/>
            </a:pPr>
            <a:r>
              <a:rPr lang="en-US" altLang="zh-CN" sz="2400"/>
              <a:t>	--from-literal=key1=value1 </a:t>
            </a:r>
            <a:r>
              <a:rPr lang="en-US" altLang="zh-CN" sz="2400">
                <a:sym typeface="+mn-ea"/>
              </a:rPr>
              <a:t>--from-literal=key2=value2</a:t>
            </a:r>
            <a:endParaRPr lang="en-US" altLang="zh-CN" sz="2400">
              <a:sym typeface="+mn-ea"/>
            </a:endParaRPr>
          </a:p>
          <a:p>
            <a:pPr marL="800100" lvl="3" indent="-342900"/>
            <a:r>
              <a:rPr lang="en-US" altLang="zh-CN" sz="2160"/>
              <a:t>kubectl create configmap &lt;name&gt; --from-file=xx.conf</a:t>
            </a:r>
            <a:endParaRPr lang="en-US" altLang="zh-CN" sz="2160"/>
          </a:p>
          <a:p>
            <a:pPr marL="0" lvl="2" indent="0">
              <a:buNone/>
            </a:pPr>
            <a:endParaRPr lang="en-US" altLang="zh-CN" sz="2155"/>
          </a:p>
          <a:p>
            <a:pPr marL="914400" lvl="2" indent="0">
              <a:buNone/>
            </a:pPr>
            <a:endParaRPr lang="en-US" altLang="zh-CN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ConfigMap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3105" y="1407795"/>
            <a:ext cx="10515600" cy="4351338"/>
          </a:xfrm>
        </p:spPr>
        <p:txBody>
          <a:bodyPr/>
          <a:p>
            <a:r>
              <a:rPr lang="zh-CN" altLang="en-US"/>
              <a:t>以环境变量的方式应用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10080"/>
            <a:ext cx="5952490" cy="2620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49165"/>
            <a:ext cx="7630795" cy="19030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81520" y="2350770"/>
            <a:ext cx="241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传递单个变量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89975" y="5144770"/>
            <a:ext cx="2907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传递</a:t>
            </a:r>
            <a:r>
              <a:rPr lang="en-US" altLang="zh-CN"/>
              <a:t>configMap</a:t>
            </a:r>
            <a:r>
              <a:rPr lang="zh-CN" altLang="en-US"/>
              <a:t>的所有变量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ConfigMap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以挂载</a:t>
            </a:r>
            <a:r>
              <a:rPr lang="en-US" altLang="zh-CN"/>
              <a:t>volume</a:t>
            </a:r>
            <a:r>
              <a:rPr lang="zh-CN" altLang="en-US"/>
              <a:t>的形式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01875"/>
            <a:ext cx="5943600" cy="3947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35" y="713740"/>
            <a:ext cx="6804025" cy="16592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6732</Words>
  <Application>WPS 演示</Application>
  <PresentationFormat>宽屏</PresentationFormat>
  <Paragraphs>423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Arial</vt:lpstr>
      <vt:lpstr>方正书宋_GBK</vt:lpstr>
      <vt:lpstr>Wingdings</vt:lpstr>
      <vt:lpstr>宋体</vt:lpstr>
      <vt:lpstr>汉仪书宋二KW</vt:lpstr>
      <vt:lpstr>Calibri Light</vt:lpstr>
      <vt:lpstr>Helvetica Neue</vt:lpstr>
      <vt:lpstr>Calibri</vt:lpstr>
      <vt:lpstr>微软雅黑</vt:lpstr>
      <vt:lpstr>汉仪旗黑</vt:lpstr>
      <vt:lpstr>Arial Unicode MS</vt:lpstr>
      <vt:lpstr>Office 主题</vt:lpstr>
      <vt:lpstr>毕业实训进展汇报6</vt:lpstr>
      <vt:lpstr>目录</vt:lpstr>
      <vt:lpstr>理论进展</vt:lpstr>
      <vt:lpstr>ConfigMap</vt:lpstr>
      <vt:lpstr>替代方法1:passing command line arguments</vt:lpstr>
      <vt:lpstr>替代方法2:container 环境变量</vt:lpstr>
      <vt:lpstr>ConfigMap</vt:lpstr>
      <vt:lpstr>ConfigMap</vt:lpstr>
      <vt:lpstr>ConfigMap</vt:lpstr>
      <vt:lpstr>Scheduler</vt:lpstr>
      <vt:lpstr>Scheduler</vt:lpstr>
      <vt:lpstr>Scheduler</vt:lpstr>
      <vt:lpstr>Managing resources</vt:lpstr>
      <vt:lpstr>Managing resources</vt:lpstr>
      <vt:lpstr>Managing resources</vt:lpstr>
      <vt:lpstr>Managing resources</vt:lpstr>
      <vt:lpstr>Managing resources</vt:lpstr>
      <vt:lpstr>实验思考</vt:lpstr>
      <vt:lpstr>Managing resources</vt:lpstr>
      <vt:lpstr>Managing resources</vt:lpstr>
      <vt:lpstr>kubernetes Qos</vt:lpstr>
      <vt:lpstr>kubernetes Qos</vt:lpstr>
      <vt:lpstr>kubernetes Qos</vt:lpstr>
      <vt:lpstr>kubernetes Qos</vt:lpstr>
      <vt:lpstr>Monitoring resources</vt:lpstr>
      <vt:lpstr>Monitoring resources</vt:lpstr>
      <vt:lpstr>Auto Scaling</vt:lpstr>
      <vt:lpstr>Auto scaling</vt:lpstr>
      <vt:lpstr>Auto scaling</vt:lpstr>
      <vt:lpstr>Auto scaling</vt:lpstr>
      <vt:lpstr>Advanced scheduling</vt:lpstr>
      <vt:lpstr>Node Taints</vt:lpstr>
      <vt:lpstr>Node Taints &amp; Pod Toleration</vt:lpstr>
      <vt:lpstr>Node Taints</vt:lpstr>
      <vt:lpstr>Node Taints</vt:lpstr>
      <vt:lpstr>Node Affinity</vt:lpstr>
      <vt:lpstr>Node Affinity</vt:lpstr>
      <vt:lpstr>Pod Affinity</vt:lpstr>
      <vt:lpstr>Pod Affinity</vt:lpstr>
      <vt:lpstr>实验思考</vt:lpstr>
      <vt:lpstr>实践进展</vt:lpstr>
      <vt:lpstr>PowerPoint 演示文稿</vt:lpstr>
      <vt:lpstr>下周计划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a77</dc:creator>
  <cp:lastModifiedBy>a77</cp:lastModifiedBy>
  <cp:revision>8</cp:revision>
  <dcterms:created xsi:type="dcterms:W3CDTF">2021-12-09T12:35:33Z</dcterms:created>
  <dcterms:modified xsi:type="dcterms:W3CDTF">2021-12-09T12:35:33Z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